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7" r:id="rId5"/>
    <p:sldId id="261" r:id="rId6"/>
    <p:sldId id="262" r:id="rId7"/>
    <p:sldId id="263" r:id="rId8"/>
    <p:sldId id="264" r:id="rId9"/>
    <p:sldId id="268" r:id="rId10"/>
    <p:sldId id="266" r:id="rId11"/>
    <p:sldId id="265" r:id="rId12"/>
    <p:sldId id="269" r:id="rId13"/>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6D4490-1FF8-4FA3-80B5-DECE90DC30E2}" v="1" dt="2021-04-13T19:55:06.4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638" autoAdjust="0"/>
    <p:restoredTop sz="94660"/>
  </p:normalViewPr>
  <p:slideViewPr>
    <p:cSldViewPr snapToGrid="0">
      <p:cViewPr varScale="1">
        <p:scale>
          <a:sx n="73" d="100"/>
          <a:sy n="73" d="100"/>
        </p:scale>
        <p:origin x="10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kołaj Strugała" userId="S::mstrugala@potokszkola.onmicrosoft.com::94464462-8553-48ce-9050-08dc5f5a4f7f" providerId="AD" clId="Web-{F76D4490-1FF8-4FA3-80B5-DECE90DC30E2}"/>
    <pc:docChg chg="modSld">
      <pc:chgData name="Mikołaj Strugała" userId="S::mstrugala@potokszkola.onmicrosoft.com::94464462-8553-48ce-9050-08dc5f5a4f7f" providerId="AD" clId="Web-{F76D4490-1FF8-4FA3-80B5-DECE90DC30E2}" dt="2021-04-13T19:55:06.468" v="0" actId="14100"/>
      <pc:docMkLst>
        <pc:docMk/>
      </pc:docMkLst>
      <pc:sldChg chg="modSp">
        <pc:chgData name="Mikołaj Strugała" userId="S::mstrugala@potokszkola.onmicrosoft.com::94464462-8553-48ce-9050-08dc5f5a4f7f" providerId="AD" clId="Web-{F76D4490-1FF8-4FA3-80B5-DECE90DC30E2}" dt="2021-04-13T19:55:06.468" v="0" actId="14100"/>
        <pc:sldMkLst>
          <pc:docMk/>
          <pc:sldMk cId="2170360362" sldId="264"/>
        </pc:sldMkLst>
        <pc:spChg chg="mod">
          <ac:chgData name="Mikołaj Strugała" userId="S::mstrugala@potokszkola.onmicrosoft.com::94464462-8553-48ce-9050-08dc5f5a4f7f" providerId="AD" clId="Web-{F76D4490-1FF8-4FA3-80B5-DECE90DC30E2}" dt="2021-04-13T19:55:06.468" v="0" actId="14100"/>
          <ac:spMkLst>
            <pc:docMk/>
            <pc:sldMk cId="2170360362" sldId="264"/>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pl-PL"/>
              <a:t>Kliknij, aby edytować styl</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a:t>Kliknij, aby edytować styl wzorca podtytułu</a:t>
            </a:r>
            <a:endParaRPr lang="en-US" dirty="0"/>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220673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Obraz panoramiczny z podpise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Kliknij, aby edytować style wzorca tekstu</a:t>
            </a:r>
          </a:p>
        </p:txBody>
      </p:sp>
      <p:sp>
        <p:nvSpPr>
          <p:cNvPr id="3" name="Date Placeholder 2"/>
          <p:cNvSpPr>
            <a:spLocks noGrp="1"/>
          </p:cNvSpPr>
          <p:nvPr>
            <p:ph type="dt" sz="half" idx="10"/>
          </p:nvPr>
        </p:nvSpPr>
        <p:spPr/>
        <p:txBody>
          <a:bodyPr/>
          <a:lstStyle/>
          <a:p>
            <a:fld id="{7165996F-1739-4EE6-8D79-4966DAF92373}" type="datetimeFigureOut">
              <a:rPr lang="pl-PL" smtClean="0"/>
              <a:t>09.05.2021</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4224778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ytuł i podpis">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pl-PL"/>
              <a:t>Kliknij, aby edytować styl</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37696377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Oferta z podpisem">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pl-PL"/>
              <a:t>Kliknij, aby edytować styl</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pl-PL"/>
              <a:t>Kliknij, aby edytować style wzorca tekstu</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986318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arta nazwy">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pl-PL"/>
              <a:t>Kliknij, aby edytować styl</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14471859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Karta nazwy cytatu">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pl-PL"/>
              <a:t>Kliknij, aby edytować styl</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pl-PL"/>
              <a:t>Kliknij, aby edytować style wzorca tekstu</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109985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rawda lub fałsz">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pl-PL"/>
              <a:t>Kliknij, aby edytować styl</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pl-PL"/>
              <a:t>Kliknij, aby edytować style wzorca tekstu</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3670785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pl-PL"/>
              <a:t>Kliknij, aby edytować styl</a:t>
            </a:r>
            <a:endParaRPr lang="en-US" dirty="0"/>
          </a:p>
        </p:txBody>
      </p:sp>
      <p:sp>
        <p:nvSpPr>
          <p:cNvPr id="3" name="Vertical Text Placeholder 2"/>
          <p:cNvSpPr>
            <a:spLocks noGrp="1"/>
          </p:cNvSpPr>
          <p:nvPr>
            <p:ph type="body" orient="vert" idx="1"/>
          </p:nvPr>
        </p:nvSpPr>
        <p:spPr/>
        <p:txBody>
          <a:bodyPr vert="eaVert" ancho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9714963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pl-PL"/>
              <a:t>Kliknij, aby edytować styl</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2473640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idx="1"/>
          </p:nvPr>
        </p:nvSpPr>
        <p:spPr/>
        <p:txBody>
          <a:bodyPr anchor="ct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1353613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pl-PL"/>
              <a:t>Kliknij, aby edytować styl</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a:t>Kliknij, aby edytować style wzorca tekstu</a:t>
            </a:r>
          </a:p>
        </p:txBody>
      </p:sp>
      <p:sp>
        <p:nvSpPr>
          <p:cNvPr id="4" name="Date Placeholder 3"/>
          <p:cNvSpPr>
            <a:spLocks noGrp="1"/>
          </p:cNvSpPr>
          <p:nvPr>
            <p:ph type="dt" sz="half" idx="10"/>
          </p:nvPr>
        </p:nvSpPr>
        <p:spPr/>
        <p:txBody>
          <a:bodyPr/>
          <a:lstStyle/>
          <a:p>
            <a:fld id="{7165996F-1739-4EE6-8D79-4966DAF92373}" type="datetimeFigureOut">
              <a:rPr lang="pl-PL" smtClean="0"/>
              <a:t>09.05.2021</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3057882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Date Placeholder 4"/>
          <p:cNvSpPr>
            <a:spLocks noGrp="1"/>
          </p:cNvSpPr>
          <p:nvPr>
            <p:ph type="dt" sz="half" idx="10"/>
          </p:nvPr>
        </p:nvSpPr>
        <p:spPr/>
        <p:txBody>
          <a:bodyPr/>
          <a:lstStyle/>
          <a:p>
            <a:fld id="{7165996F-1739-4EE6-8D79-4966DAF92373}" type="datetimeFigureOut">
              <a:rPr lang="pl-PL" smtClean="0"/>
              <a:t>09.05.2021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2621261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a:t>Kliknij, aby edytować styl</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7" name="Date Placeholder 6"/>
          <p:cNvSpPr>
            <a:spLocks noGrp="1"/>
          </p:cNvSpPr>
          <p:nvPr>
            <p:ph type="dt" sz="half" idx="10"/>
          </p:nvPr>
        </p:nvSpPr>
        <p:spPr/>
        <p:txBody>
          <a:bodyPr/>
          <a:lstStyle/>
          <a:p>
            <a:fld id="{7165996F-1739-4EE6-8D79-4966DAF92373}" type="datetimeFigureOut">
              <a:rPr lang="pl-PL" smtClean="0"/>
              <a:t>09.05.2021</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1396703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a:t>Kliknij, aby edytować styl</a:t>
            </a:r>
            <a:endParaRPr lang="en-US" dirty="0"/>
          </a:p>
        </p:txBody>
      </p:sp>
      <p:sp>
        <p:nvSpPr>
          <p:cNvPr id="3" name="Date Placeholder 2"/>
          <p:cNvSpPr>
            <a:spLocks noGrp="1"/>
          </p:cNvSpPr>
          <p:nvPr>
            <p:ph type="dt" sz="half" idx="10"/>
          </p:nvPr>
        </p:nvSpPr>
        <p:spPr/>
        <p:txBody>
          <a:bodyPr/>
          <a:lstStyle/>
          <a:p>
            <a:fld id="{7165996F-1739-4EE6-8D79-4966DAF92373}" type="datetimeFigureOut">
              <a:rPr lang="pl-PL" smtClean="0"/>
              <a:t>09.05.2021</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4042670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65996F-1739-4EE6-8D79-4966DAF92373}" type="datetimeFigureOut">
              <a:rPr lang="pl-PL" smtClean="0"/>
              <a:t>09.05.2021</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833624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pl-PL"/>
              <a:t>Kliknij, aby edytować styl</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7165996F-1739-4EE6-8D79-4966DAF92373}" type="datetimeFigureOut">
              <a:rPr lang="pl-PL" smtClean="0"/>
              <a:t>09.05.2021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3290674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pl-PL"/>
              <a:t>Kliknij, aby edytować styl</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pl-PL"/>
              <a:t>Kliknij ikonę, aby dodać obraz</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a:t>Kliknij, aby edytować style wzorca tekstu</a:t>
            </a:r>
          </a:p>
        </p:txBody>
      </p:sp>
      <p:sp>
        <p:nvSpPr>
          <p:cNvPr id="5" name="Date Placeholder 4"/>
          <p:cNvSpPr>
            <a:spLocks noGrp="1"/>
          </p:cNvSpPr>
          <p:nvPr>
            <p:ph type="dt" sz="half" idx="10"/>
          </p:nvPr>
        </p:nvSpPr>
        <p:spPr/>
        <p:txBody>
          <a:bodyPr/>
          <a:lstStyle/>
          <a:p>
            <a:fld id="{7165996F-1739-4EE6-8D79-4966DAF92373}" type="datetimeFigureOut">
              <a:rPr lang="pl-PL" smtClean="0"/>
              <a:t>09.05.2021</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1FABC06C-95E0-4E9F-B04A-1E5BFE7BA4E2}" type="slidenum">
              <a:rPr lang="pl-PL" smtClean="0"/>
              <a:t>‹#›</a:t>
            </a:fld>
            <a:endParaRPr lang="pl-PL"/>
          </a:p>
        </p:txBody>
      </p:sp>
    </p:spTree>
    <p:extLst>
      <p:ext uri="{BB962C8B-B14F-4D97-AF65-F5344CB8AC3E}">
        <p14:creationId xmlns:p14="http://schemas.microsoft.com/office/powerpoint/2010/main" val="17210230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pl-PL"/>
              <a:t>Kliknij, aby edytować styl</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7165996F-1739-4EE6-8D79-4966DAF92373}" type="datetimeFigureOut">
              <a:rPr lang="pl-PL" smtClean="0"/>
              <a:t>09.05.2021</a:t>
            </a:fld>
            <a:endParaRPr lang="pl-PL"/>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pl-PL"/>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1FABC06C-95E0-4E9F-B04A-1E5BFE7BA4E2}" type="slidenum">
              <a:rPr lang="pl-PL" smtClean="0"/>
              <a:t>‹#›</a:t>
            </a:fld>
            <a:endParaRPr lang="pl-PL"/>
          </a:p>
        </p:txBody>
      </p:sp>
    </p:spTree>
    <p:extLst>
      <p:ext uri="{BB962C8B-B14F-4D97-AF65-F5344CB8AC3E}">
        <p14:creationId xmlns:p14="http://schemas.microsoft.com/office/powerpoint/2010/main" val="309068797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portal.abczdrowie.pl/zaburzenia-snu"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s://zywienie.abczdrowie.pl/alkohole"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fontScale="90000"/>
          </a:bodyPr>
          <a:lstStyle/>
          <a:p>
            <a:r>
              <a:rPr lang="pl-PL" sz="7200" b="1" dirty="0">
                <a:solidFill>
                  <a:srgbClr val="FF0000"/>
                </a:solidFill>
              </a:rPr>
              <a:t>Jak radzić sobie ze stresem</a:t>
            </a:r>
            <a:r>
              <a:rPr lang="pl-PL" sz="8800" dirty="0">
                <a:solidFill>
                  <a:srgbClr val="FF0000"/>
                </a:solidFill>
              </a:rPr>
              <a:t>?</a:t>
            </a:r>
          </a:p>
        </p:txBody>
      </p:sp>
      <p:pic>
        <p:nvPicPr>
          <p:cNvPr id="1026" name="Picture 2" descr="Po Prostu Nauka"/>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5353" y="346520"/>
            <a:ext cx="5736055" cy="321219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28" name="Picture 4" descr="Ósmoklasisto sprawdź jak radzić sobie ze stresem | Szkoła Podstawowa im.  Juliana Tuwima w Kanini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0066" y="278914"/>
            <a:ext cx="5168264" cy="35603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34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aceboo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 y="2679192"/>
            <a:ext cx="6446520" cy="3890455"/>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2" name="pole tekstowe 1"/>
          <p:cNvSpPr txBox="1"/>
          <p:nvPr/>
        </p:nvSpPr>
        <p:spPr>
          <a:xfrm>
            <a:off x="1024128" y="201168"/>
            <a:ext cx="9317736" cy="1200329"/>
          </a:xfrm>
          <a:prstGeom prst="rect">
            <a:avLst/>
          </a:prstGeom>
          <a:noFill/>
        </p:spPr>
        <p:txBody>
          <a:bodyPr wrap="square" rtlCol="0">
            <a:spAutoFit/>
          </a:bodyPr>
          <a:lstStyle/>
          <a:p>
            <a:r>
              <a:rPr lang="pl-PL" sz="3600" b="1" dirty="0"/>
              <a:t>Każdy z nas może znaleźć swój własny sposób na stres!</a:t>
            </a:r>
          </a:p>
        </p:txBody>
      </p:sp>
      <p:pic>
        <p:nvPicPr>
          <p:cNvPr id="6148" name="Picture 4" descr="Jak radzić sobie ze stresem? - Bezglutenowa Narzeczon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9753" y="1287530"/>
            <a:ext cx="4857015" cy="48266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64851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0160" y="374904"/>
            <a:ext cx="8951976" cy="5984187"/>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724090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5145384" y="2488215"/>
            <a:ext cx="1152957" cy="812134"/>
          </a:xfrm>
        </p:spPr>
        <p:txBody>
          <a:bodyPr>
            <a:normAutofit fontScale="90000"/>
          </a:bodyPr>
          <a:lstStyle/>
          <a:p>
            <a:endParaRPr lang="pl-PL" dirty="0"/>
          </a:p>
        </p:txBody>
      </p:sp>
      <p:sp>
        <p:nvSpPr>
          <p:cNvPr id="3" name="Podtytuł 2"/>
          <p:cNvSpPr>
            <a:spLocks noGrp="1"/>
          </p:cNvSpPr>
          <p:nvPr>
            <p:ph type="subTitle" idx="1"/>
          </p:nvPr>
        </p:nvSpPr>
        <p:spPr/>
        <p:txBody>
          <a:bodyPr>
            <a:normAutofit/>
          </a:bodyPr>
          <a:lstStyle/>
          <a:p>
            <a:r>
              <a:rPr lang="pl-PL" sz="4000" dirty="0">
                <a:solidFill>
                  <a:schemeClr val="bg1">
                    <a:lumMod val="95000"/>
                    <a:lumOff val="5000"/>
                  </a:schemeClr>
                </a:solidFill>
              </a:rPr>
              <a:t>Mikołaj Strugała</a:t>
            </a:r>
          </a:p>
        </p:txBody>
      </p:sp>
      <p:sp>
        <p:nvSpPr>
          <p:cNvPr id="4" name="Tytuł 1"/>
          <p:cNvSpPr txBox="1">
            <a:spLocks/>
          </p:cNvSpPr>
          <p:nvPr/>
        </p:nvSpPr>
        <p:spPr>
          <a:xfrm>
            <a:off x="836612" y="838199"/>
            <a:ext cx="8001000" cy="2971801"/>
          </a:xfrm>
          <a:prstGeom prst="rect">
            <a:avLst/>
          </a:prstGeom>
          <a:effectLst/>
        </p:spPr>
        <p:txBody>
          <a:bodyPr vert="horz" lIns="91440" tIns="45720" rIns="91440" bIns="45720" rtlCol="0" anchor="b">
            <a:normAutofit/>
          </a:bodyPr>
          <a:lstStyle>
            <a:lvl1pPr algn="l" defTabSz="457200" rtl="0" eaLnBrk="1" latinLnBrk="0" hangingPunct="1">
              <a:spcBef>
                <a:spcPct val="0"/>
              </a:spcBef>
              <a:buNone/>
              <a:defRPr sz="48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pl-PL" dirty="0"/>
              <a:t>Dziękuję za uwagę!</a:t>
            </a:r>
          </a:p>
        </p:txBody>
      </p:sp>
      <p:sp>
        <p:nvSpPr>
          <p:cNvPr id="5" name="AutoShape 2" descr="Pin on Badania nad strese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pic>
        <p:nvPicPr>
          <p:cNvPr id="11268" name="Picture 4" descr="Pin on Badania nad stresem"/>
          <p:cNvPicPr>
            <a:picLocks noChangeAspect="1" noChangeArrowheads="1"/>
          </p:cNvPicPr>
          <p:nvPr/>
        </p:nvPicPr>
        <p:blipFill rotWithShape="1">
          <a:blip r:embed="rId2">
            <a:extLst>
              <a:ext uri="{28A0092B-C50C-407E-A947-70E740481C1C}">
                <a14:useLocalDpi xmlns:a14="http://schemas.microsoft.com/office/drawing/2010/main" val="0"/>
              </a:ext>
            </a:extLst>
          </a:blip>
          <a:srcRect l="-5421" t="-747" r="6551" b="11195"/>
          <a:stretch/>
        </p:blipFill>
        <p:spPr bwMode="auto">
          <a:xfrm>
            <a:off x="6978458" y="1764792"/>
            <a:ext cx="4502277" cy="370332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450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rostokąt 3"/>
          <p:cNvSpPr/>
          <p:nvPr/>
        </p:nvSpPr>
        <p:spPr>
          <a:xfrm>
            <a:off x="2887579" y="256674"/>
            <a:ext cx="4185611" cy="646331"/>
          </a:xfrm>
          <a:prstGeom prst="rect">
            <a:avLst/>
          </a:prstGeom>
        </p:spPr>
        <p:txBody>
          <a:bodyPr wrap="square">
            <a:spAutoFit/>
          </a:bodyPr>
          <a:lstStyle/>
          <a:p>
            <a:r>
              <a:rPr lang="pl-PL" b="0" i="0" dirty="0">
                <a:solidFill>
                  <a:srgbClr val="042337"/>
                </a:solidFill>
                <a:effectLst/>
                <a:latin typeface="FiraSans-SemiBold"/>
              </a:rPr>
              <a:t> </a:t>
            </a:r>
            <a:r>
              <a:rPr lang="pl-PL" sz="3600" b="1" i="0" dirty="0">
                <a:solidFill>
                  <a:schemeClr val="accent1"/>
                </a:solidFill>
                <a:effectLst/>
                <a:latin typeface="FiraSans-SemiBold"/>
              </a:rPr>
              <a:t>Czym jest stres?</a:t>
            </a:r>
          </a:p>
        </p:txBody>
      </p:sp>
      <p:sp>
        <p:nvSpPr>
          <p:cNvPr id="6" name="Prostokąt 5"/>
          <p:cNvSpPr/>
          <p:nvPr/>
        </p:nvSpPr>
        <p:spPr>
          <a:xfrm>
            <a:off x="0" y="903004"/>
            <a:ext cx="12320337" cy="2308324"/>
          </a:xfrm>
          <a:prstGeom prst="rect">
            <a:avLst/>
          </a:prstGeom>
        </p:spPr>
        <p:txBody>
          <a:bodyPr wrap="square">
            <a:spAutoFit/>
          </a:bodyPr>
          <a:lstStyle/>
          <a:p>
            <a:r>
              <a:rPr lang="pl-PL" sz="2400" b="0" i="0" dirty="0">
                <a:solidFill>
                  <a:schemeClr val="tx1">
                    <a:lumMod val="95000"/>
                    <a:lumOff val="5000"/>
                  </a:schemeClr>
                </a:solidFill>
                <a:effectLst/>
                <a:latin typeface="Lato"/>
              </a:rPr>
              <a:t>Stres najprościej można zdefiniować jako </a:t>
            </a:r>
            <a:r>
              <a:rPr lang="pl-PL" sz="2400" b="1" i="0" dirty="0">
                <a:solidFill>
                  <a:schemeClr val="tx1">
                    <a:lumMod val="95000"/>
                    <a:lumOff val="5000"/>
                  </a:schemeClr>
                </a:solidFill>
                <a:effectLst/>
                <a:latin typeface="Lato"/>
              </a:rPr>
              <a:t>reakcję organizmu </a:t>
            </a:r>
            <a:r>
              <a:rPr lang="pl-PL" sz="2400" b="0" i="0" dirty="0">
                <a:solidFill>
                  <a:schemeClr val="tx1">
                    <a:lumMod val="95000"/>
                    <a:lumOff val="5000"/>
                  </a:schemeClr>
                </a:solidFill>
                <a:effectLst/>
                <a:latin typeface="Lato"/>
              </a:rPr>
              <a:t>w odpowiedzi na wydarzenia, które zakłócają jego równowagę, obciążają lub przekraczają nasze zdolności do skutecznego poradzenia sobie. Wspomniane wydarzenia zakłócające określamy jako </a:t>
            </a:r>
            <a:r>
              <a:rPr lang="pl-PL" sz="2400" b="1" i="0" dirty="0">
                <a:solidFill>
                  <a:schemeClr val="tx1">
                    <a:lumMod val="95000"/>
                    <a:lumOff val="5000"/>
                  </a:schemeClr>
                </a:solidFill>
                <a:effectLst/>
                <a:latin typeface="Lato"/>
              </a:rPr>
              <a:t>stresory</a:t>
            </a:r>
            <a:r>
              <a:rPr lang="pl-PL" sz="2400" b="0" i="0" dirty="0">
                <a:solidFill>
                  <a:schemeClr val="tx1">
                    <a:lumMod val="95000"/>
                    <a:lumOff val="5000"/>
                  </a:schemeClr>
                </a:solidFill>
                <a:effectLst/>
                <a:latin typeface="Lato"/>
              </a:rPr>
              <a:t>. Ich źródło może być zarówno fizyczne (np. hałas, przeludnienie, choroby, katastrofy naturalne) jak i społeczne (np. brak zatrudnienia, ciąża i poród, problemy rodzinne, utrata ukochanej osoby, przestępczość).</a:t>
            </a:r>
            <a:endParaRPr lang="pl-PL" sz="2400" dirty="0">
              <a:solidFill>
                <a:schemeClr val="tx1">
                  <a:lumMod val="95000"/>
                  <a:lumOff val="5000"/>
                </a:schemeClr>
              </a:solidFill>
            </a:endParaRPr>
          </a:p>
        </p:txBody>
      </p:sp>
      <p:sp>
        <p:nvSpPr>
          <p:cNvPr id="7" name="Prostokąt 6"/>
          <p:cNvSpPr/>
          <p:nvPr/>
        </p:nvSpPr>
        <p:spPr>
          <a:xfrm>
            <a:off x="0" y="3211328"/>
            <a:ext cx="12191999" cy="1384995"/>
          </a:xfrm>
          <a:prstGeom prst="rect">
            <a:avLst/>
          </a:prstGeom>
        </p:spPr>
        <p:txBody>
          <a:bodyPr wrap="square">
            <a:spAutoFit/>
          </a:bodyPr>
          <a:lstStyle/>
          <a:p>
            <a:r>
              <a:rPr lang="pl-PL" sz="2800" b="1" i="0" dirty="0">
                <a:solidFill>
                  <a:srgbClr val="FF0000"/>
                </a:solidFill>
                <a:effectLst/>
                <a:latin typeface="arial" panose="020B0604020202020204" pitchFamily="34" charset="0"/>
              </a:rPr>
              <a:t>Stres</a:t>
            </a:r>
            <a:r>
              <a:rPr lang="pl-PL" sz="2800" b="0" i="0" dirty="0">
                <a:solidFill>
                  <a:srgbClr val="202124"/>
                </a:solidFill>
                <a:effectLst/>
                <a:latin typeface="arial" panose="020B0604020202020204" pitchFamily="34" charset="0"/>
              </a:rPr>
              <a:t> może działać mobilizująco lub deprymująco. Przedłużający się bądź wyjątkowo silny </a:t>
            </a:r>
            <a:r>
              <a:rPr lang="pl-PL" sz="2800" b="1" i="0" dirty="0">
                <a:solidFill>
                  <a:srgbClr val="FF0000"/>
                </a:solidFill>
                <a:effectLst/>
                <a:latin typeface="arial" panose="020B0604020202020204" pitchFamily="34" charset="0"/>
              </a:rPr>
              <a:t>s</a:t>
            </a:r>
            <a:r>
              <a:rPr lang="pl-PL" sz="2800" b="1" dirty="0">
                <a:solidFill>
                  <a:srgbClr val="FF0000"/>
                </a:solidFill>
                <a:latin typeface="arial" panose="020B0604020202020204" pitchFamily="34" charset="0"/>
              </a:rPr>
              <a:t>tre</a:t>
            </a:r>
            <a:r>
              <a:rPr lang="pl-PL" sz="2800" b="1" i="0" dirty="0">
                <a:solidFill>
                  <a:srgbClr val="FF0000"/>
                </a:solidFill>
                <a:effectLst/>
                <a:latin typeface="arial" panose="020B0604020202020204" pitchFamily="34" charset="0"/>
              </a:rPr>
              <a:t>s</a:t>
            </a:r>
            <a:r>
              <a:rPr lang="pl-PL" sz="2800" b="0" i="0" dirty="0">
                <a:solidFill>
                  <a:srgbClr val="FF0000"/>
                </a:solidFill>
                <a:effectLst/>
                <a:latin typeface="arial" panose="020B0604020202020204" pitchFamily="34" charset="0"/>
              </a:rPr>
              <a:t> </a:t>
            </a:r>
            <a:r>
              <a:rPr lang="pl-PL" sz="2800" b="0" i="0" dirty="0">
                <a:solidFill>
                  <a:srgbClr val="202124"/>
                </a:solidFill>
                <a:effectLst/>
                <a:latin typeface="arial" panose="020B0604020202020204" pitchFamily="34" charset="0"/>
              </a:rPr>
              <a:t>o wektorze negatywnym (demobilizujący) ma fatalne skutki dla zdrowia człowieka i funkcjonowania jego organizmu.</a:t>
            </a:r>
            <a:endParaRPr lang="pl-PL" sz="2800" dirty="0"/>
          </a:p>
        </p:txBody>
      </p:sp>
      <p:sp>
        <p:nvSpPr>
          <p:cNvPr id="8" name="AutoShape 4" descr="Jak radzić sobie ze stresem? Skuteczne sposoby na stre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9" name="AutoShape 6" descr="Jak radzić sobie ze stresem? Skuteczne sposoby na stres!"/>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10" name="AutoShape 8" descr="Jak radzić sobie ze stresem? Skuteczne sposoby na stres!"/>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pic>
        <p:nvPicPr>
          <p:cNvPr id="11" name="Obraz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1568" y="4727346"/>
            <a:ext cx="4718304" cy="20117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043754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146304"/>
            <a:ext cx="12124944" cy="923330"/>
          </a:xfrm>
          <a:prstGeom prst="rect">
            <a:avLst/>
          </a:prstGeom>
        </p:spPr>
        <p:txBody>
          <a:bodyPr wrap="square">
            <a:spAutoFit/>
          </a:bodyPr>
          <a:lstStyle/>
          <a:p>
            <a:r>
              <a:rPr lang="pl-PL" b="0" i="0" dirty="0">
                <a:solidFill>
                  <a:srgbClr val="042337"/>
                </a:solidFill>
                <a:effectLst/>
                <a:latin typeface="FiraSans-SemiBold"/>
              </a:rPr>
              <a:t>Postęp cywilizacji czy też zmieniające się warunki codziennej egzystencji powodują, iż coraz większy odsetek ludzi żyje w bardzo szybkim tempie, narażając się tym samym na wiele sytuacji stresowych. Stres jest trudnym przeciwnikiem, ale da się z nim wygrać.</a:t>
            </a:r>
            <a:endParaRPr lang="pl-PL" dirty="0"/>
          </a:p>
        </p:txBody>
      </p:sp>
      <p:sp>
        <p:nvSpPr>
          <p:cNvPr id="3" name="Prostokąt 2"/>
          <p:cNvSpPr/>
          <p:nvPr/>
        </p:nvSpPr>
        <p:spPr>
          <a:xfrm>
            <a:off x="173736" y="1408176"/>
            <a:ext cx="11704320" cy="1077218"/>
          </a:xfrm>
          <a:prstGeom prst="rect">
            <a:avLst/>
          </a:prstGeom>
        </p:spPr>
        <p:txBody>
          <a:bodyPr wrap="square">
            <a:spAutoFit/>
          </a:bodyPr>
          <a:lstStyle/>
          <a:p>
            <a:r>
              <a:rPr lang="pl-PL" sz="2800" b="0" i="0" dirty="0">
                <a:solidFill>
                  <a:srgbClr val="FF0000"/>
                </a:solidFill>
                <a:effectLst/>
                <a:latin typeface="FiraSans-SemiBold"/>
              </a:rPr>
              <a:t>Co nas najbardziej stresuje?</a:t>
            </a:r>
          </a:p>
          <a:p>
            <a:r>
              <a:rPr lang="pl-PL" b="0" i="0" dirty="0">
                <a:solidFill>
                  <a:srgbClr val="042337"/>
                </a:solidFill>
                <a:effectLst/>
                <a:latin typeface="OpenSans-Regular"/>
              </a:rPr>
              <a:t>W 1967 roku dwójka amerykańskich psychiatrów </a:t>
            </a:r>
            <a:r>
              <a:rPr lang="pl-PL" b="0" i="0" dirty="0" err="1">
                <a:solidFill>
                  <a:srgbClr val="042337"/>
                </a:solidFill>
                <a:effectLst/>
                <a:latin typeface="OpenSans-Regular"/>
              </a:rPr>
              <a:t>Rahe</a:t>
            </a:r>
            <a:r>
              <a:rPr lang="pl-PL" b="0" i="0" dirty="0">
                <a:solidFill>
                  <a:srgbClr val="042337"/>
                </a:solidFill>
                <a:effectLst/>
                <a:latin typeface="OpenSans-Regular"/>
              </a:rPr>
              <a:t> i Holmes stworzyli listę najbardziej stresujących wydarzeń w życiu człowieka, zgodnie z którą w pierwszej dziesiątce znajdują się następujące sytuacje:</a:t>
            </a:r>
          </a:p>
        </p:txBody>
      </p:sp>
      <p:sp>
        <p:nvSpPr>
          <p:cNvPr id="4" name="Prostokąt 3"/>
          <p:cNvSpPr/>
          <p:nvPr/>
        </p:nvSpPr>
        <p:spPr>
          <a:xfrm>
            <a:off x="173736" y="2485394"/>
            <a:ext cx="6096000" cy="3785652"/>
          </a:xfrm>
          <a:prstGeom prst="rect">
            <a:avLst/>
          </a:prstGeom>
        </p:spPr>
        <p:txBody>
          <a:bodyPr>
            <a:spAutoFit/>
          </a:bodyPr>
          <a:lstStyle/>
          <a:p>
            <a:pPr lvl="3">
              <a:buFont typeface="Arial" panose="020B0604020202020204" pitchFamily="34" charset="0"/>
              <a:buChar char="•"/>
            </a:pPr>
            <a:r>
              <a:rPr lang="pl-PL" sz="2400" b="0" i="0" dirty="0">
                <a:solidFill>
                  <a:srgbClr val="FF0000"/>
                </a:solidFill>
                <a:effectLst/>
                <a:latin typeface="OpenSans-Regular"/>
              </a:rPr>
              <a:t>śmierć małżonka (partnera),</a:t>
            </a:r>
          </a:p>
          <a:p>
            <a:pPr>
              <a:buFont typeface="Arial" panose="020B0604020202020204" pitchFamily="34" charset="0"/>
              <a:buChar char="•"/>
            </a:pPr>
            <a:r>
              <a:rPr lang="pl-PL" sz="2400" b="0" i="0" dirty="0">
                <a:solidFill>
                  <a:srgbClr val="FF0000"/>
                </a:solidFill>
                <a:effectLst/>
                <a:latin typeface="OpenSans-Regular"/>
              </a:rPr>
              <a:t>rozwód,</a:t>
            </a:r>
          </a:p>
          <a:p>
            <a:pPr>
              <a:buFont typeface="Arial" panose="020B0604020202020204" pitchFamily="34" charset="0"/>
              <a:buChar char="•"/>
            </a:pPr>
            <a:r>
              <a:rPr lang="pl-PL" sz="2400" b="0" i="0" dirty="0">
                <a:solidFill>
                  <a:srgbClr val="FF0000"/>
                </a:solidFill>
                <a:effectLst/>
                <a:latin typeface="OpenSans-Regular"/>
              </a:rPr>
              <a:t>utrata pracy,</a:t>
            </a:r>
          </a:p>
          <a:p>
            <a:pPr>
              <a:buFont typeface="Arial" panose="020B0604020202020204" pitchFamily="34" charset="0"/>
              <a:buChar char="•"/>
            </a:pPr>
            <a:r>
              <a:rPr lang="pl-PL" sz="2400" b="0" i="0" dirty="0">
                <a:solidFill>
                  <a:srgbClr val="FF0000"/>
                </a:solidFill>
                <a:effectLst/>
                <a:latin typeface="OpenSans-Regular"/>
              </a:rPr>
              <a:t>separacja (lub rozstanie),</a:t>
            </a:r>
          </a:p>
          <a:p>
            <a:pPr>
              <a:buFont typeface="Arial" panose="020B0604020202020204" pitchFamily="34" charset="0"/>
              <a:buChar char="•"/>
            </a:pPr>
            <a:r>
              <a:rPr lang="pl-PL" sz="2400" b="0" i="0" dirty="0">
                <a:solidFill>
                  <a:srgbClr val="FF0000"/>
                </a:solidFill>
                <a:effectLst/>
                <a:latin typeface="OpenSans-Regular"/>
              </a:rPr>
              <a:t>kara więzienia,</a:t>
            </a:r>
          </a:p>
          <a:p>
            <a:pPr>
              <a:buFont typeface="Arial" panose="020B0604020202020204" pitchFamily="34" charset="0"/>
              <a:buChar char="•"/>
            </a:pPr>
            <a:r>
              <a:rPr lang="pl-PL" sz="2400" b="0" i="0" dirty="0">
                <a:solidFill>
                  <a:srgbClr val="FF0000"/>
                </a:solidFill>
                <a:effectLst/>
                <a:latin typeface="OpenSans-Regular"/>
              </a:rPr>
              <a:t>śmierć bliskiego członka rodziny,</a:t>
            </a:r>
          </a:p>
          <a:p>
            <a:pPr>
              <a:buFont typeface="Arial" panose="020B0604020202020204" pitchFamily="34" charset="0"/>
              <a:buChar char="•"/>
            </a:pPr>
            <a:r>
              <a:rPr lang="pl-PL" sz="2400" b="0" i="0" dirty="0">
                <a:solidFill>
                  <a:srgbClr val="FF0000"/>
                </a:solidFill>
                <a:effectLst/>
                <a:latin typeface="OpenSans-Regular"/>
              </a:rPr>
              <a:t>choroba własna,</a:t>
            </a:r>
          </a:p>
          <a:p>
            <a:pPr>
              <a:buFont typeface="Arial" panose="020B0604020202020204" pitchFamily="34" charset="0"/>
              <a:buChar char="•"/>
            </a:pPr>
            <a:r>
              <a:rPr lang="pl-PL" sz="2400" b="0" i="0" dirty="0">
                <a:solidFill>
                  <a:srgbClr val="FF0000"/>
                </a:solidFill>
                <a:effectLst/>
                <a:latin typeface="OpenSans-Regular"/>
              </a:rPr>
              <a:t>zawarcie małżeństwa,</a:t>
            </a:r>
          </a:p>
          <a:p>
            <a:pPr>
              <a:buFont typeface="Arial" panose="020B0604020202020204" pitchFamily="34" charset="0"/>
              <a:buChar char="•"/>
            </a:pPr>
            <a:r>
              <a:rPr lang="pl-PL" sz="2400" b="0" i="0" dirty="0">
                <a:solidFill>
                  <a:srgbClr val="FF0000"/>
                </a:solidFill>
                <a:effectLst/>
                <a:latin typeface="OpenSans-Regular"/>
              </a:rPr>
              <a:t>pogodzenie się z małżonkiem (partnerem),</a:t>
            </a:r>
          </a:p>
          <a:p>
            <a:pPr>
              <a:buFont typeface="Arial" panose="020B0604020202020204" pitchFamily="34" charset="0"/>
              <a:buChar char="•"/>
            </a:pPr>
            <a:r>
              <a:rPr lang="pl-PL" sz="2400" b="0" i="0" dirty="0">
                <a:solidFill>
                  <a:srgbClr val="FF0000"/>
                </a:solidFill>
                <a:effectLst/>
                <a:latin typeface="OpenSans-Regular"/>
              </a:rPr>
              <a:t>ciąża.</a:t>
            </a:r>
          </a:p>
        </p:txBody>
      </p:sp>
    </p:spTree>
    <p:extLst>
      <p:ext uri="{BB962C8B-B14F-4D97-AF65-F5344CB8AC3E}">
        <p14:creationId xmlns:p14="http://schemas.microsoft.com/office/powerpoint/2010/main" val="2584965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576073" y="246888"/>
            <a:ext cx="7439684" cy="584775"/>
          </a:xfrm>
          <a:prstGeom prst="rect">
            <a:avLst/>
          </a:prstGeom>
        </p:spPr>
        <p:txBody>
          <a:bodyPr wrap="square">
            <a:spAutoFit/>
          </a:bodyPr>
          <a:lstStyle/>
          <a:p>
            <a:r>
              <a:rPr lang="pl-PL" sz="3200" b="1" i="0" dirty="0">
                <a:solidFill>
                  <a:schemeClr val="accent1"/>
                </a:solidFill>
                <a:effectLst/>
                <a:latin typeface="FiraSans-SemiBold"/>
              </a:rPr>
              <a:t>Co się dzieje, kiedy się stresujemy?</a:t>
            </a:r>
          </a:p>
        </p:txBody>
      </p:sp>
      <p:sp>
        <p:nvSpPr>
          <p:cNvPr id="3" name="Prostokąt 2"/>
          <p:cNvSpPr/>
          <p:nvPr/>
        </p:nvSpPr>
        <p:spPr>
          <a:xfrm>
            <a:off x="0" y="831663"/>
            <a:ext cx="12192000" cy="646331"/>
          </a:xfrm>
          <a:prstGeom prst="rect">
            <a:avLst/>
          </a:prstGeom>
        </p:spPr>
        <p:txBody>
          <a:bodyPr wrap="square">
            <a:spAutoFit/>
          </a:bodyPr>
          <a:lstStyle/>
          <a:p>
            <a:r>
              <a:rPr lang="pl-PL" b="0" i="0" dirty="0">
                <a:solidFill>
                  <a:srgbClr val="042337"/>
                </a:solidFill>
                <a:effectLst/>
                <a:latin typeface="OpenSans-Regular"/>
              </a:rPr>
              <a:t>Stres wpływa na nasze ciało, oddech i umysł. Na każdą sferę funkcjonowania działa inaczej i może powodować różne dolegliwości.</a:t>
            </a:r>
            <a:endParaRPr lang="pl-PL" dirty="0"/>
          </a:p>
        </p:txBody>
      </p:sp>
      <p:sp>
        <p:nvSpPr>
          <p:cNvPr id="4" name="Prostokąt 3"/>
          <p:cNvSpPr/>
          <p:nvPr/>
        </p:nvSpPr>
        <p:spPr>
          <a:xfrm>
            <a:off x="73152" y="1477993"/>
            <a:ext cx="12118848" cy="3139321"/>
          </a:xfrm>
          <a:prstGeom prst="rect">
            <a:avLst/>
          </a:prstGeom>
        </p:spPr>
        <p:txBody>
          <a:bodyPr wrap="square">
            <a:spAutoFit/>
          </a:bodyPr>
          <a:lstStyle/>
          <a:p>
            <a:r>
              <a:rPr lang="pl-PL" b="0" i="0" dirty="0">
                <a:solidFill>
                  <a:srgbClr val="042337"/>
                </a:solidFill>
                <a:effectLst/>
                <a:latin typeface="OpenSans-Bold"/>
              </a:rPr>
              <a:t>Ciało</a:t>
            </a:r>
            <a:r>
              <a:rPr lang="pl-PL" b="0" i="0" dirty="0">
                <a:solidFill>
                  <a:srgbClr val="042337"/>
                </a:solidFill>
                <a:effectLst/>
                <a:latin typeface="OpenSans-Regular"/>
              </a:rPr>
              <a:t> - Stres powoduje wzrost napięcia mięśniowego. Zazwyczaj jest ono krótkotrwałe i szybko organizm powraca do stanu wyjściowego. Zdarza się jednak, że stres jest długotrwały i może okazać się niebezpieczny dla naszego zdrowia. Stres powoduje, ponadto: przyspieszoną akcję serca, wzrost ciśnienia krwi, odpływ krwi do mięśni, </a:t>
            </a:r>
            <a:r>
              <a:rPr lang="pl-PL" b="0" i="0" dirty="0">
                <a:solidFill>
                  <a:srgbClr val="042337"/>
                </a:solidFill>
                <a:effectLst/>
                <a:latin typeface="OpenSans-Bold"/>
              </a:rPr>
              <a:t>tiki nerwowe</a:t>
            </a:r>
            <a:r>
              <a:rPr lang="pl-PL" b="0" i="0" dirty="0">
                <a:solidFill>
                  <a:srgbClr val="042337"/>
                </a:solidFill>
                <a:effectLst/>
                <a:latin typeface="OpenSans-Regular"/>
              </a:rPr>
              <a:t>, </a:t>
            </a:r>
            <a:r>
              <a:rPr lang="pl-PL" b="0" i="0" dirty="0">
                <a:solidFill>
                  <a:srgbClr val="042337"/>
                </a:solidFill>
                <a:effectLst/>
                <a:latin typeface="OpenSans-Bold"/>
              </a:rPr>
              <a:t>zaburzenia hormonalne</a:t>
            </a:r>
            <a:r>
              <a:rPr lang="pl-PL" b="0" i="0" dirty="0">
                <a:solidFill>
                  <a:srgbClr val="042337"/>
                </a:solidFill>
                <a:effectLst/>
                <a:latin typeface="OpenSans-Regular"/>
              </a:rPr>
              <a:t>, przyspieszone bicie serca.</a:t>
            </a:r>
          </a:p>
          <a:p>
            <a:r>
              <a:rPr lang="pl-PL" b="0" i="0" dirty="0">
                <a:solidFill>
                  <a:srgbClr val="042337"/>
                </a:solidFill>
                <a:effectLst/>
                <a:latin typeface="OpenSans-Bold"/>
              </a:rPr>
              <a:t>Oddech</a:t>
            </a:r>
            <a:r>
              <a:rPr lang="pl-PL" b="0" i="0" dirty="0">
                <a:solidFill>
                  <a:srgbClr val="042337"/>
                </a:solidFill>
                <a:effectLst/>
                <a:latin typeface="OpenSans-Regular"/>
              </a:rPr>
              <a:t> - Kiedy znajdujemy się w stresie, nasz oddech staje się płytszy i szybszy. Jeżeli stres występuje długo - stan, w jakim się znajdujemy pod wpływem stresu, może stać się chroniczny. A to już ma poważniejsze konsekwencje dla naszego oddechu. Powoduje: niedotlenienie mózgu, zaburzenie równowagi emocjonalnej, zmęczenie, </a:t>
            </a:r>
            <a:r>
              <a:rPr lang="pl-PL" b="0" i="0" u="none" strike="noStrike" dirty="0">
                <a:solidFill>
                  <a:srgbClr val="FC434B"/>
                </a:solidFill>
                <a:effectLst/>
                <a:latin typeface="OpenSans-Regular"/>
                <a:hlinkClick r:id="rId2"/>
              </a:rPr>
              <a:t>zaburzenia snu</a:t>
            </a:r>
            <a:r>
              <a:rPr lang="pl-PL" b="0" i="0" dirty="0">
                <a:solidFill>
                  <a:srgbClr val="042337"/>
                </a:solidFill>
                <a:effectLst/>
                <a:latin typeface="OpenSans-Regular"/>
              </a:rPr>
              <a:t>, koszmary.</a:t>
            </a:r>
          </a:p>
          <a:p>
            <a:r>
              <a:rPr lang="pl-PL" b="0" i="0" dirty="0">
                <a:solidFill>
                  <a:srgbClr val="042337"/>
                </a:solidFill>
                <a:effectLst/>
                <a:latin typeface="OpenSans-Bold"/>
              </a:rPr>
              <a:t>Umysł</a:t>
            </a:r>
            <a:r>
              <a:rPr lang="pl-PL" b="0" i="0" dirty="0">
                <a:solidFill>
                  <a:srgbClr val="042337"/>
                </a:solidFill>
                <a:effectLst/>
                <a:latin typeface="OpenSans-Regular"/>
              </a:rPr>
              <a:t> - Stres powoduje, że nasze funkcje psychiczne ulegają zaburzeniu. Często pod wpływem stresu nie możemy przypomnieć sobie ważnych rzeczy, mamy problemy z wysławianiem się, myślimy nielogicznie, mamy problemy z koncentracją, nie panujemy nad naszymi emocjami.</a:t>
            </a:r>
          </a:p>
        </p:txBody>
      </p:sp>
      <p:sp>
        <p:nvSpPr>
          <p:cNvPr id="5" name="AutoShape 2" descr="Czym jest przewlekły stres – skutki uboczne fizyczne i psychiczne –  Motywator Dietetyczn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pic>
        <p:nvPicPr>
          <p:cNvPr id="4102" name="Picture 6" descr="Jak radzić sobie ze stresem? Skuteczne sposoby na str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9761" y="4489298"/>
            <a:ext cx="5274751" cy="2103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081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ak stres wpływa na odporność w czasach koronawirusa? | Blog o zdrowiu |  Blog o urodzie - Ageless | Naukowy Anti aging zdrowie"/>
          <p:cNvPicPr>
            <a:picLocks noChangeAspect="1" noChangeArrowheads="1"/>
          </p:cNvPicPr>
          <p:nvPr/>
        </p:nvPicPr>
        <p:blipFill rotWithShape="1">
          <a:blip r:embed="rId2">
            <a:extLst>
              <a:ext uri="{28A0092B-C50C-407E-A947-70E740481C1C}">
                <a14:useLocalDpi xmlns:a14="http://schemas.microsoft.com/office/drawing/2010/main" val="0"/>
              </a:ext>
            </a:extLst>
          </a:blip>
          <a:srcRect l="-1441" t="-8621" r="1852" b="-1214"/>
          <a:stretch/>
        </p:blipFill>
        <p:spPr bwMode="auto">
          <a:xfrm>
            <a:off x="6062472" y="234534"/>
            <a:ext cx="5340096" cy="64584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8" descr="Czym jest przewlekły stres – skutki uboczne fizyczne i psychiczne –  Motywator Dietetyczn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896" y="314043"/>
            <a:ext cx="5358384" cy="629947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2071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749808"/>
            <a:ext cx="12192000" cy="646331"/>
          </a:xfrm>
          <a:prstGeom prst="rect">
            <a:avLst/>
          </a:prstGeom>
        </p:spPr>
        <p:txBody>
          <a:bodyPr wrap="square">
            <a:spAutoFit/>
          </a:bodyPr>
          <a:lstStyle/>
          <a:p>
            <a:r>
              <a:rPr lang="pl-PL" b="0" i="0" dirty="0">
                <a:solidFill>
                  <a:srgbClr val="042337"/>
                </a:solidFill>
                <a:effectLst/>
                <a:latin typeface="OpenSans-Regular"/>
              </a:rPr>
              <a:t>Przede wszystkim ważne jest pozytywne nastawienie. Ciągłe powtarzanie sobie, że jestem beznadziejny i nic mi nie wychodzi, na pewno nie pomoże. Lepiej myśleć o swoich sukcesach, nawet jeśli są małe.</a:t>
            </a:r>
            <a:endParaRPr lang="pl-PL" dirty="0"/>
          </a:p>
        </p:txBody>
      </p:sp>
      <p:sp>
        <p:nvSpPr>
          <p:cNvPr id="3" name="Prostokąt 2"/>
          <p:cNvSpPr/>
          <p:nvPr/>
        </p:nvSpPr>
        <p:spPr>
          <a:xfrm>
            <a:off x="0" y="1396139"/>
            <a:ext cx="9144000" cy="646331"/>
          </a:xfrm>
          <a:prstGeom prst="rect">
            <a:avLst/>
          </a:prstGeom>
        </p:spPr>
        <p:txBody>
          <a:bodyPr wrap="square">
            <a:spAutoFit/>
          </a:bodyPr>
          <a:lstStyle/>
          <a:p>
            <a:r>
              <a:rPr lang="pl-PL" b="0" i="0" dirty="0">
                <a:solidFill>
                  <a:srgbClr val="042337"/>
                </a:solidFill>
                <a:effectLst/>
                <a:latin typeface="OpenSans-Regular"/>
              </a:rPr>
              <a:t>Warto czerpać z nich siłę do kolejnych wyzwań. Oprócz tego, dobrą bronią przeciw stresowi są:</a:t>
            </a:r>
            <a:endParaRPr lang="pl-PL" dirty="0"/>
          </a:p>
        </p:txBody>
      </p:sp>
      <p:sp>
        <p:nvSpPr>
          <p:cNvPr id="4" name="Prostokąt 3"/>
          <p:cNvSpPr/>
          <p:nvPr/>
        </p:nvSpPr>
        <p:spPr>
          <a:xfrm>
            <a:off x="0" y="2112264"/>
            <a:ext cx="12015216" cy="4524315"/>
          </a:xfrm>
          <a:prstGeom prst="rect">
            <a:avLst/>
          </a:prstGeom>
        </p:spPr>
        <p:txBody>
          <a:bodyPr wrap="square">
            <a:spAutoFit/>
          </a:bodyPr>
          <a:lstStyle/>
          <a:p>
            <a:pPr>
              <a:buFont typeface="Arial" panose="020B0604020202020204" pitchFamily="34" charset="0"/>
              <a:buChar char="•"/>
            </a:pPr>
            <a:r>
              <a:rPr lang="pl-PL" b="1" i="0" dirty="0">
                <a:solidFill>
                  <a:srgbClr val="FF0000"/>
                </a:solidFill>
                <a:effectLst/>
                <a:latin typeface="OpenSans-Regular"/>
              </a:rPr>
              <a:t>zdrowa dieta </a:t>
            </a:r>
            <a:r>
              <a:rPr lang="pl-PL" b="0" i="0" dirty="0">
                <a:solidFill>
                  <a:srgbClr val="042337"/>
                </a:solidFill>
                <a:effectLst/>
                <a:latin typeface="OpenSans-Regular"/>
              </a:rPr>
              <a:t>– nie wolno zapominać o codziennej porcji owoców i warzyw. Humor świetnie poprawia też czekolada, wybierajmy jednak tę ciemną, a nie nadziewaną czy mleczną. Antystresowo działa też: seler naciowy, orzechy włoskie, jajka, ziemniaki, pomarańcze, fasolka szparagowa, czarne porzeczki. Magnez to pierwiastek wpływający na prawidłową pracę układu nerwowego, dlatego warto dostarczać jego odpowiednią ilość w spożywanych pokarmach bądź suplementować. Uwaga! Picie </a:t>
            </a:r>
            <a:r>
              <a:rPr lang="pl-PL" b="0" i="0" u="none" strike="noStrike" dirty="0">
                <a:solidFill>
                  <a:srgbClr val="FC434B"/>
                </a:solidFill>
                <a:effectLst/>
                <a:latin typeface="OpenSans-Regular"/>
                <a:hlinkClick r:id="rId2"/>
              </a:rPr>
              <a:t>alkoholu</a:t>
            </a:r>
            <a:r>
              <a:rPr lang="pl-PL" b="0" i="0" dirty="0">
                <a:solidFill>
                  <a:srgbClr val="042337"/>
                </a:solidFill>
                <a:effectLst/>
                <a:latin typeface="OpenSans-Regular"/>
              </a:rPr>
              <a:t> nie jest dobrym rozwiązaniem. Przed problemami nie wolno uciekać, trzeba wyjść im naprzeciw i je pokonać;</a:t>
            </a:r>
          </a:p>
          <a:p>
            <a:pPr>
              <a:buFont typeface="Arial" panose="020B0604020202020204" pitchFamily="34" charset="0"/>
              <a:buChar char="•"/>
            </a:pPr>
            <a:r>
              <a:rPr lang="pl-PL" b="1" i="0" dirty="0">
                <a:solidFill>
                  <a:srgbClr val="FF0000"/>
                </a:solidFill>
                <a:effectLst/>
                <a:latin typeface="OpenSans-Regular"/>
              </a:rPr>
              <a:t>ćwiczenia relaksacyjne </a:t>
            </a:r>
            <a:r>
              <a:rPr lang="pl-PL" b="0" i="0" dirty="0">
                <a:solidFill>
                  <a:srgbClr val="042337"/>
                </a:solidFill>
                <a:effectLst/>
                <a:latin typeface="OpenSans-Regular"/>
              </a:rPr>
              <a:t>– usiądź prosto, rozluźnij ciało i spokojnie oddychaj. Teraz podnoś delikatnie ramiona tak, jakbyś chciał dotknąć nimi uszu. Powoli i spokojnie obracaj głowę raz w lewą, raz w prawą stronę. To tylko jedno z ćwiczeń, a jest ich znacznie więcej i naprawdę skutkują. Do ćwiczeń relaksacyjnych zaliczają się m.in.: techniki oddechowe (kontrola wdechów i wydechów), obniżanie napięcia mięśniowego za pomocą jogi, tai chi albo treningu autogennego Schultza;</a:t>
            </a:r>
          </a:p>
          <a:p>
            <a:pPr>
              <a:buFont typeface="Arial" panose="020B0604020202020204" pitchFamily="34" charset="0"/>
              <a:buChar char="•"/>
            </a:pPr>
            <a:r>
              <a:rPr lang="pl-PL" b="1" i="0" dirty="0">
                <a:solidFill>
                  <a:srgbClr val="FF0000"/>
                </a:solidFill>
                <a:effectLst/>
                <a:latin typeface="OpenSans-Regular"/>
              </a:rPr>
              <a:t>sport</a:t>
            </a:r>
            <a:r>
              <a:rPr lang="pl-PL" b="0" i="0" dirty="0">
                <a:solidFill>
                  <a:srgbClr val="042337"/>
                </a:solidFill>
                <a:effectLst/>
                <a:latin typeface="OpenSans-Regular"/>
              </a:rPr>
              <a:t> – wysiłek pomoże rozładować złą energię. Wybierzmy taki rodzaj ruchu, który sprawia nam przyjemność. Dla jednych będzie to joga, inni wolą aerobik. Najważniejsze, żeby było nam miło, wtedy wytworzą się endorfiny, czyli tzw. hormony szczęścia. Sport pozwala też zapomnieć o problemie i zająć myśli czymś zupełnie innym. Ponadto poprawia krążenie, dotlenia organizm, rozluźnia mięśnie i pozwala nabrać dystansu do problemów dnia codziennego.</a:t>
            </a:r>
          </a:p>
        </p:txBody>
      </p:sp>
      <p:sp>
        <p:nvSpPr>
          <p:cNvPr id="5" name="pole tekstowe 4"/>
          <p:cNvSpPr txBox="1"/>
          <p:nvPr/>
        </p:nvSpPr>
        <p:spPr>
          <a:xfrm>
            <a:off x="1691640" y="160913"/>
            <a:ext cx="6940296" cy="523220"/>
          </a:xfrm>
          <a:prstGeom prst="rect">
            <a:avLst/>
          </a:prstGeom>
          <a:noFill/>
        </p:spPr>
        <p:txBody>
          <a:bodyPr wrap="square" rtlCol="0">
            <a:spAutoFit/>
          </a:bodyPr>
          <a:lstStyle/>
          <a:p>
            <a:r>
              <a:rPr lang="pl-PL" sz="2800" b="1" dirty="0">
                <a:solidFill>
                  <a:srgbClr val="FF0000"/>
                </a:solidFill>
              </a:rPr>
              <a:t>Jak walczyć ze stresem?</a:t>
            </a:r>
          </a:p>
        </p:txBody>
      </p:sp>
    </p:spTree>
    <p:extLst>
      <p:ext uri="{BB962C8B-B14F-4D97-AF65-F5344CB8AC3E}">
        <p14:creationId xmlns:p14="http://schemas.microsoft.com/office/powerpoint/2010/main" val="712946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72945"/>
            <a:ext cx="9545076" cy="3970318"/>
          </a:xfrm>
          <a:prstGeom prst="rect">
            <a:avLst/>
          </a:prstGeom>
        </p:spPr>
        <p:txBody>
          <a:bodyPr wrap="square">
            <a:spAutoFit/>
          </a:bodyPr>
          <a:lstStyle/>
          <a:p>
            <a:r>
              <a:rPr lang="pl-PL" sz="2800" b="0" i="0" dirty="0">
                <a:solidFill>
                  <a:srgbClr val="042337"/>
                </a:solidFill>
                <a:effectLst/>
                <a:latin typeface="OpenSans-Regular"/>
              </a:rPr>
              <a:t>O stresie pozwalają też zapomnieć drobne czynności, jak chociażby:</a:t>
            </a:r>
          </a:p>
          <a:p>
            <a:pPr>
              <a:buFont typeface="Arial" panose="020B0604020202020204" pitchFamily="34" charset="0"/>
              <a:buChar char="•"/>
            </a:pPr>
            <a:r>
              <a:rPr lang="pl-PL" sz="2800" b="0" i="0" dirty="0">
                <a:solidFill>
                  <a:srgbClr val="042337"/>
                </a:solidFill>
                <a:effectLst/>
                <a:latin typeface="OpenSans-Regular"/>
              </a:rPr>
              <a:t>ciepła kąpiel z dodatkiem ulubionych olejków,</a:t>
            </a:r>
          </a:p>
          <a:p>
            <a:pPr>
              <a:buFont typeface="Arial" panose="020B0604020202020204" pitchFamily="34" charset="0"/>
              <a:buChar char="•"/>
            </a:pPr>
            <a:r>
              <a:rPr lang="pl-PL" sz="2800" b="0" i="0" dirty="0">
                <a:solidFill>
                  <a:srgbClr val="042337"/>
                </a:solidFill>
                <a:effectLst/>
                <a:latin typeface="OpenSans-Regular"/>
              </a:rPr>
              <a:t>ziołowa herbata z melisy lub dziurawca,</a:t>
            </a:r>
          </a:p>
          <a:p>
            <a:pPr>
              <a:buFont typeface="Arial" panose="020B0604020202020204" pitchFamily="34" charset="0"/>
              <a:buChar char="•"/>
            </a:pPr>
            <a:r>
              <a:rPr lang="pl-PL" sz="2800" b="0" i="0" dirty="0">
                <a:solidFill>
                  <a:srgbClr val="042337"/>
                </a:solidFill>
                <a:effectLst/>
                <a:latin typeface="OpenSans-Regular"/>
              </a:rPr>
              <a:t>książka lub film, do których chętnie wracamy,</a:t>
            </a:r>
          </a:p>
          <a:p>
            <a:pPr>
              <a:buFont typeface="Arial" panose="020B0604020202020204" pitchFamily="34" charset="0"/>
              <a:buChar char="•"/>
            </a:pPr>
            <a:r>
              <a:rPr lang="pl-PL" sz="2800" b="0" i="0" dirty="0">
                <a:solidFill>
                  <a:srgbClr val="042337"/>
                </a:solidFill>
                <a:effectLst/>
                <a:latin typeface="OpenSans-Regular"/>
              </a:rPr>
              <a:t>spokojna muzyka,</a:t>
            </a:r>
          </a:p>
          <a:p>
            <a:pPr>
              <a:buFont typeface="Arial" panose="020B0604020202020204" pitchFamily="34" charset="0"/>
              <a:buChar char="•"/>
            </a:pPr>
            <a:r>
              <a:rPr lang="pl-PL" sz="2800" b="0" i="0" dirty="0">
                <a:solidFill>
                  <a:srgbClr val="042337"/>
                </a:solidFill>
                <a:effectLst/>
                <a:latin typeface="OpenSans-Regular"/>
              </a:rPr>
              <a:t>sen trwający przynajmniej siedem godzin,</a:t>
            </a:r>
          </a:p>
          <a:p>
            <a:pPr>
              <a:buFont typeface="Arial" panose="020B0604020202020204" pitchFamily="34" charset="0"/>
              <a:buChar char="•"/>
            </a:pPr>
            <a:r>
              <a:rPr lang="pl-PL" sz="2800" b="0" i="0" dirty="0">
                <a:solidFill>
                  <a:srgbClr val="042337"/>
                </a:solidFill>
                <a:effectLst/>
                <a:latin typeface="OpenSans-Regular"/>
              </a:rPr>
              <a:t>rozmowa z najbliższymi,</a:t>
            </a:r>
          </a:p>
          <a:p>
            <a:pPr>
              <a:buFont typeface="Arial" panose="020B0604020202020204" pitchFamily="34" charset="0"/>
              <a:buChar char="•"/>
            </a:pPr>
            <a:r>
              <a:rPr lang="pl-PL" sz="2800" b="0" i="0" dirty="0">
                <a:solidFill>
                  <a:srgbClr val="042337"/>
                </a:solidFill>
                <a:effectLst/>
                <a:latin typeface="OpenSans-Regular"/>
              </a:rPr>
              <a:t>oddanie się pasjom, zainteresowaniom, hobby.</a:t>
            </a:r>
          </a:p>
        </p:txBody>
      </p:sp>
      <p:sp>
        <p:nvSpPr>
          <p:cNvPr id="3" name="Prostokąt 2"/>
          <p:cNvSpPr/>
          <p:nvPr/>
        </p:nvSpPr>
        <p:spPr>
          <a:xfrm>
            <a:off x="0" y="3664089"/>
            <a:ext cx="11914632" cy="1384995"/>
          </a:xfrm>
          <a:prstGeom prst="rect">
            <a:avLst/>
          </a:prstGeom>
        </p:spPr>
        <p:txBody>
          <a:bodyPr wrap="square">
            <a:spAutoFit/>
          </a:bodyPr>
          <a:lstStyle/>
          <a:p>
            <a:r>
              <a:rPr lang="pl-PL" sz="2800" b="1" i="0" dirty="0">
                <a:solidFill>
                  <a:srgbClr val="042337"/>
                </a:solidFill>
                <a:effectLst/>
                <a:latin typeface="OpenSans-Regular"/>
              </a:rPr>
              <a:t>Ludzie ciągle doświadczają stresów i bezustannie pytają: Jak pokonać stres? Jak zmniejszyć stres? Jak uodpornić się na trudności? Stres to nieodłączny element życia.</a:t>
            </a:r>
            <a:r>
              <a:rPr lang="pl-PL" b="0" i="0" dirty="0">
                <a:solidFill>
                  <a:srgbClr val="042337"/>
                </a:solidFill>
                <a:effectLst/>
                <a:latin typeface="OpenSans-Regular"/>
              </a:rPr>
              <a:t> </a:t>
            </a:r>
            <a:endParaRPr lang="pl-PL" dirty="0"/>
          </a:p>
        </p:txBody>
      </p:sp>
      <p:sp>
        <p:nvSpPr>
          <p:cNvPr id="4" name="Prostokąt 3"/>
          <p:cNvSpPr/>
          <p:nvPr/>
        </p:nvSpPr>
        <p:spPr>
          <a:xfrm rot="10800000" flipV="1">
            <a:off x="0" y="5049084"/>
            <a:ext cx="11494008" cy="1569660"/>
          </a:xfrm>
          <a:prstGeom prst="rect">
            <a:avLst/>
          </a:prstGeom>
        </p:spPr>
        <p:txBody>
          <a:bodyPr wrap="square">
            <a:spAutoFit/>
          </a:bodyPr>
          <a:lstStyle/>
          <a:p>
            <a:r>
              <a:rPr lang="pl-PL" sz="2400" b="0" i="0" dirty="0">
                <a:solidFill>
                  <a:schemeClr val="tx2">
                    <a:lumMod val="20000"/>
                    <a:lumOff val="80000"/>
                  </a:schemeClr>
                </a:solidFill>
                <a:effectLst/>
                <a:latin typeface="OpenSans-Regular"/>
              </a:rPr>
              <a:t>Niejednokrotnie nie ma się wpływu na niektóre sytuacje, trzeba się pogodzić z przykrymi okolicznościami. Jeśli człowiek umiejętnie kontroluje własne problemy to  może redukować stres, a nawet wyeliminować niektóre jego przyczyny. W jaki sposób jest to możliwe?</a:t>
            </a:r>
            <a:endParaRPr lang="pl-PL" sz="2400" dirty="0">
              <a:solidFill>
                <a:schemeClr val="tx2">
                  <a:lumMod val="20000"/>
                  <a:lumOff val="80000"/>
                </a:schemeClr>
              </a:solidFill>
            </a:endParaRPr>
          </a:p>
        </p:txBody>
      </p:sp>
      <p:sp>
        <p:nvSpPr>
          <p:cNvPr id="5" name="AutoShape 2" descr="co to jest stres | Projekt Zero2"/>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pic>
        <p:nvPicPr>
          <p:cNvPr id="8196" name="Picture 4" descr="co to jest stres | Projekt Zero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9729" y="284447"/>
            <a:ext cx="3396344" cy="325553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97624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0" y="310896"/>
            <a:ext cx="4910328" cy="369332"/>
          </a:xfrm>
          <a:prstGeom prst="rect">
            <a:avLst/>
          </a:prstGeom>
        </p:spPr>
        <p:txBody>
          <a:bodyPr wrap="square">
            <a:spAutoFit/>
          </a:bodyPr>
          <a:lstStyle/>
          <a:p>
            <a:r>
              <a:rPr lang="pl-PL" b="0" i="0" dirty="0">
                <a:solidFill>
                  <a:srgbClr val="042337"/>
                </a:solidFill>
                <a:effectLst/>
                <a:latin typeface="OpenSans-Regular"/>
              </a:rPr>
              <a:t>Umiejętność zarządzania czasem </a:t>
            </a:r>
            <a:endParaRPr lang="pl-PL" dirty="0"/>
          </a:p>
        </p:txBody>
      </p:sp>
      <p:sp>
        <p:nvSpPr>
          <p:cNvPr id="3" name="Prostokąt 2"/>
          <p:cNvSpPr/>
          <p:nvPr/>
        </p:nvSpPr>
        <p:spPr>
          <a:xfrm>
            <a:off x="31750" y="169418"/>
            <a:ext cx="12132818" cy="2078950"/>
          </a:xfrm>
          <a:prstGeom prst="rect">
            <a:avLst/>
          </a:prstGeom>
        </p:spPr>
        <p:txBody>
          <a:bodyPr wrap="square">
            <a:spAutoFit/>
          </a:bodyPr>
          <a:lstStyle/>
          <a:p>
            <a:pPr lvl="8">
              <a:buFont typeface="Arial" panose="020B0604020202020204" pitchFamily="34" charset="0"/>
              <a:buChar char="•"/>
            </a:pPr>
            <a:r>
              <a:rPr lang="pl-PL" b="0" i="0" dirty="0">
                <a:solidFill>
                  <a:srgbClr val="042337"/>
                </a:solidFill>
                <a:effectLst/>
                <a:latin typeface="OpenSans-Regular"/>
              </a:rPr>
              <a:t>Żyje się z minuty na minutę, mając mnóstwo spraw do załatwienia. Ciągła presja rodzi stres. Techniki skutecznej organizacji czasu pozwalają określać priorytety, oszczędzać czas i nie marnować go na niepotrzebne zadania.</a:t>
            </a:r>
          </a:p>
          <a:p>
            <a:pPr>
              <a:buFont typeface="Arial" panose="020B0604020202020204" pitchFamily="34" charset="0"/>
              <a:buChar char="•"/>
            </a:pPr>
            <a:r>
              <a:rPr lang="pl-PL" b="0" i="0" dirty="0">
                <a:solidFill>
                  <a:srgbClr val="FFFF00"/>
                </a:solidFill>
                <a:effectLst/>
                <a:latin typeface="OpenSans-Regular"/>
              </a:rPr>
              <a:t>Zdrowe życie </a:t>
            </a:r>
            <a:r>
              <a:rPr lang="pl-PL" b="0" i="0" dirty="0">
                <a:solidFill>
                  <a:srgbClr val="042337"/>
                </a:solidFill>
                <a:effectLst/>
                <a:latin typeface="OpenSans-Regular"/>
              </a:rPr>
              <a:t>– wypoczynek i relaks ułatwiają walkę z przeciwnościami losu. Alkohol, nikotyna, kofeina, brak snu i sportu oraz nieprawidłowa dieta degradują twoje zasoby i siły niezbędne do radzenia sobie ze stresem.</a:t>
            </a:r>
          </a:p>
          <a:p>
            <a:pPr>
              <a:buFont typeface="Arial" panose="020B0604020202020204" pitchFamily="34" charset="0"/>
              <a:buChar char="•"/>
            </a:pPr>
            <a:r>
              <a:rPr lang="pl-PL" b="0" i="0" dirty="0">
                <a:solidFill>
                  <a:srgbClr val="FFFF00"/>
                </a:solidFill>
                <a:effectLst/>
                <a:latin typeface="OpenSans-Regular"/>
              </a:rPr>
              <a:t>Równowaga życiowa i dystans </a:t>
            </a:r>
            <a:r>
              <a:rPr lang="pl-PL" b="0" i="0" dirty="0">
                <a:solidFill>
                  <a:srgbClr val="042337"/>
                </a:solidFill>
                <a:effectLst/>
                <a:latin typeface="OpenSans-Regular"/>
              </a:rPr>
              <a:t>– kluczem do szczęśliwego życia jest umiar we wszystkim, co się robi. Człowiek musi pracować i mieć czas wolny. Jest wysiłek, musi być i odpoczynek.</a:t>
            </a:r>
          </a:p>
        </p:txBody>
      </p:sp>
      <p:sp>
        <p:nvSpPr>
          <p:cNvPr id="4" name="Prostokąt 3"/>
          <p:cNvSpPr/>
          <p:nvPr/>
        </p:nvSpPr>
        <p:spPr>
          <a:xfrm>
            <a:off x="0" y="2251674"/>
            <a:ext cx="12192000" cy="1477328"/>
          </a:xfrm>
          <a:prstGeom prst="rect">
            <a:avLst/>
          </a:prstGeom>
        </p:spPr>
        <p:txBody>
          <a:bodyPr wrap="square">
            <a:spAutoFit/>
          </a:bodyPr>
          <a:lstStyle/>
          <a:p>
            <a:pPr>
              <a:buFont typeface="Arial" panose="020B0604020202020204" pitchFamily="34" charset="0"/>
              <a:buChar char="•"/>
            </a:pPr>
            <a:r>
              <a:rPr lang="pl-PL" b="0" i="0" dirty="0">
                <a:solidFill>
                  <a:srgbClr val="FFFF00"/>
                </a:solidFill>
                <a:effectLst/>
                <a:latin typeface="OpenSans-Regular"/>
              </a:rPr>
              <a:t>Kontrola umysłu </a:t>
            </a:r>
            <a:r>
              <a:rPr lang="pl-PL" b="0" i="0" dirty="0">
                <a:solidFill>
                  <a:srgbClr val="042337"/>
                </a:solidFill>
                <a:effectLst/>
                <a:latin typeface="OpenSans-Regular"/>
              </a:rPr>
              <a:t>– nie koncentruj się tylko na natrętnie powracających i stresujących myślach. Nie zadręczaj się problemem, którego w danym czasie nie jesteś w stanie rozwiązać. Pomyśl, że masz możliwości i potencjał do walki z przeciwnościami. Wykorzystaj czas wolny do regeneracji sił.</a:t>
            </a:r>
          </a:p>
          <a:p>
            <a:pPr>
              <a:buFont typeface="Arial" panose="020B0604020202020204" pitchFamily="34" charset="0"/>
              <a:buChar char="•"/>
            </a:pPr>
            <a:r>
              <a:rPr lang="pl-PL" b="0" i="0" dirty="0">
                <a:solidFill>
                  <a:srgbClr val="FFFF00"/>
                </a:solidFill>
                <a:effectLst/>
                <a:latin typeface="OpenSans-Regular"/>
              </a:rPr>
              <a:t>Czas dla rodziny i przyjaciół </a:t>
            </a:r>
            <a:r>
              <a:rPr lang="pl-PL" b="0" i="0" dirty="0">
                <a:solidFill>
                  <a:srgbClr val="042337"/>
                </a:solidFill>
                <a:effectLst/>
                <a:latin typeface="OpenSans-Regular"/>
              </a:rPr>
              <a:t>– czasem bliscy i relacje z nimi też potrafią stresować, ale w sytuacjach kryzysowych są nieocenionym źródłem wsparcia, dlatego doceń, że masz z kim porozmawiać o swoich bolączkach.</a:t>
            </a:r>
          </a:p>
        </p:txBody>
      </p:sp>
      <p:sp>
        <p:nvSpPr>
          <p:cNvPr id="5" name="Prostokąt 4"/>
          <p:cNvSpPr/>
          <p:nvPr/>
        </p:nvSpPr>
        <p:spPr>
          <a:xfrm rot="10800000" flipV="1">
            <a:off x="-27432" y="3729002"/>
            <a:ext cx="11713464" cy="923330"/>
          </a:xfrm>
          <a:prstGeom prst="rect">
            <a:avLst/>
          </a:prstGeom>
        </p:spPr>
        <p:txBody>
          <a:bodyPr wrap="square">
            <a:spAutoFit/>
          </a:bodyPr>
          <a:lstStyle/>
          <a:p>
            <a:r>
              <a:rPr lang="pl-PL" b="0" i="0" dirty="0">
                <a:solidFill>
                  <a:srgbClr val="042337"/>
                </a:solidFill>
                <a:effectLst/>
                <a:latin typeface="OpenSans-Regular"/>
              </a:rPr>
              <a:t>Prawda jest taka, że nie umiemy się relaksować. Godzimy się ze złym samopoczuciem, a stres traktujemy jako „chleb powszedni”. A wcale tak nie musi być. Lekarze są zdania, że samodzielnie stosując odpowiednie techniki relaksacyjne, możemy zredukować poziom stresu nawet o 60%!</a:t>
            </a:r>
            <a:endParaRPr lang="pl-PL" dirty="0"/>
          </a:p>
        </p:txBody>
      </p:sp>
      <p:sp>
        <p:nvSpPr>
          <p:cNvPr id="6" name="Prostokąt 5"/>
          <p:cNvSpPr/>
          <p:nvPr/>
        </p:nvSpPr>
        <p:spPr>
          <a:xfrm rot="10800000" flipV="1">
            <a:off x="-27432" y="4652332"/>
            <a:ext cx="11430000" cy="923330"/>
          </a:xfrm>
          <a:prstGeom prst="rect">
            <a:avLst/>
          </a:prstGeom>
        </p:spPr>
        <p:txBody>
          <a:bodyPr wrap="square">
            <a:spAutoFit/>
          </a:bodyPr>
          <a:lstStyle/>
          <a:p>
            <a:r>
              <a:rPr lang="pl-PL" b="0" i="0" dirty="0">
                <a:solidFill>
                  <a:srgbClr val="042337"/>
                </a:solidFill>
                <a:effectLst/>
                <a:latin typeface="OpenSans-Regular"/>
              </a:rPr>
              <a:t>Rozluźnienie mięśni, wyregulowanie oddechu, a także uspokojenie umysłu – taki efekt przynoszą regularnie stosowane </a:t>
            </a:r>
            <a:r>
              <a:rPr lang="pl-PL" b="0" i="0" dirty="0">
                <a:solidFill>
                  <a:srgbClr val="042337"/>
                </a:solidFill>
                <a:effectLst/>
                <a:latin typeface="OpenSans-Bold"/>
              </a:rPr>
              <a:t>ćwiczenia relaksacyjne na stres</a:t>
            </a:r>
            <a:r>
              <a:rPr lang="pl-PL" b="0" i="0" dirty="0">
                <a:solidFill>
                  <a:srgbClr val="042337"/>
                </a:solidFill>
                <a:effectLst/>
                <a:latin typeface="OpenSans-Regular"/>
              </a:rPr>
              <a:t>. Wystarczy poświęcić kilka minut dziennie, aby odprężyć ciało i umysł.</a:t>
            </a:r>
            <a:endParaRPr lang="pl-PL" dirty="0"/>
          </a:p>
        </p:txBody>
      </p:sp>
      <p:sp>
        <p:nvSpPr>
          <p:cNvPr id="7" name="Prostokąt 6"/>
          <p:cNvSpPr/>
          <p:nvPr/>
        </p:nvSpPr>
        <p:spPr>
          <a:xfrm rot="10800000" flipV="1">
            <a:off x="-27432" y="5529494"/>
            <a:ext cx="11887200" cy="1200329"/>
          </a:xfrm>
          <a:prstGeom prst="rect">
            <a:avLst/>
          </a:prstGeom>
        </p:spPr>
        <p:txBody>
          <a:bodyPr wrap="square">
            <a:spAutoFit/>
          </a:bodyPr>
          <a:lstStyle/>
          <a:p>
            <a:r>
              <a:rPr lang="pl-PL" b="0" i="0" dirty="0">
                <a:solidFill>
                  <a:srgbClr val="042337"/>
                </a:solidFill>
                <a:effectLst/>
                <a:latin typeface="OpenSans-Regular"/>
              </a:rPr>
              <a:t>Na stres najlepsze jest uśmiechanie się. Śmiech to zdrowie, bo obniża poziom kortyzolu i adrenaliny (hormonów stresu) oraz zwiększa odporność. W radzeniu sobie ze stresem pomagają również głębokie oddechy, myślenie o miłych i spokojnych miejscach czy wydarzeniach, rozciąganie i rozluźnianie mięśni, powolne wyciąganie rąk do góry, skręty głowy oraz tułowia i oddychanie przeponowe.</a:t>
            </a:r>
            <a:endParaRPr lang="pl-PL" dirty="0"/>
          </a:p>
        </p:txBody>
      </p:sp>
    </p:spTree>
    <p:extLst>
      <p:ext uri="{BB962C8B-B14F-4D97-AF65-F5344CB8AC3E}">
        <p14:creationId xmlns:p14="http://schemas.microsoft.com/office/powerpoint/2010/main" val="2170360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Jak radzić sobie ze stresem. PROSTE SPOSOBY DLA KAŻDEGO - You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2278" y="349119"/>
            <a:ext cx="3055747" cy="316168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Prostokąt 2"/>
          <p:cNvSpPr/>
          <p:nvPr/>
        </p:nvSpPr>
        <p:spPr>
          <a:xfrm>
            <a:off x="109728" y="713232"/>
            <a:ext cx="9034272" cy="369332"/>
          </a:xfrm>
          <a:prstGeom prst="rect">
            <a:avLst/>
          </a:prstGeom>
        </p:spPr>
        <p:txBody>
          <a:bodyPr wrap="square">
            <a:spAutoFit/>
          </a:bodyPr>
          <a:lstStyle/>
          <a:p>
            <a:endParaRPr lang="pl-PL" dirty="0"/>
          </a:p>
        </p:txBody>
      </p:sp>
      <p:sp>
        <p:nvSpPr>
          <p:cNvPr id="6" name="AutoShape 4" descr="data:image/png;base64,iVBORw0KGgoAAAANSUhEUgAAAGwAAACYCAYAAAABZQzCAAAgAElEQVR4Xu19B3hdV5X1er039S5blnuPU0mPQxJISAhh6EP/CcMAk9BTYGDobSCEPjBAhhLKJBBISCG9N/cqW8UqVtfrvf3f2vcd+VmRZFl6igXj832y5PfuPfecvfbep+x199Ft+ODX87lsDtFoDOVlXtRX+RCIJOCPxBEJhVFfV4VRfxhOpw2tjdUIhuOoqXBjyB9ER98osjkgk80gERlFoO8Qcvk8oNPDaNBDZzJDb7LBYLYAJjN0BiPyOgC5HPK5HHTZLJDPI897wB/IvdDroTMYsP6s8+HPGGGJDePg/r3I5XIA78lp90GnA4wmGE3mI8/gZ6w/k0ZtUxMaqyqRy+VhMuiQymSRzqSx5YUX5ZkmgwE6Pq/Qpkw2i1w2A2TScj+fpcvnkOd1ZiuMFos0MZtMIJ+Iy7V6gwEmqx0Wmx0mkxlOuxVGgwHxZAqZdAaZTA4GA5BOJZFKJpBJp5HLZJDLpJFJJZBPJ+XHbHfBs2gdUokkwgefQ2LwkFyDTAr5TAbI8ScL3YU3fD8fjMZgNltQ4bZTYrBYjAhF4+g5PIZMXgcCWl7uQpXXiVQmB6vFiIFABHazGWPBMIKBALK5BOKjQ8ikUtIpPQEzGKEzmKAzmqCXv40aIBNKnkKWHz10BbAMRhOcHg/Ka2pxuK9P6s2nU8iywxQqwdPpoDeaYKJC8MdolPYjm4EOOWxatxb+WBrDoQSayh1wmDVBbt3yIvTQiVLwch11JZdHLkcBZ5Hn/XxGNoM8AcsDeoLKNrJQ2XJ56MwmWOxOWK02GI0muGwW1FW4kc3mkEylMRaJS31lTgvCsSRC0QRy+Rwy/D4eRyYWQToRQTYZhx55uGuakc1kEOzYiUwkIP3NC2BUHg003Qf+6878rvY+xJMZedhYKI54Mo1AMAKzxUrJI5lIwuGyw2I2wGYyYsQfQlWlF801FQhGItjf3YdkMoNcLo1wfw+y6YzWQwJA7dRrYBkMBuT1mlbn9dRsHXQ6HfIKKL0eBn5vNGkAWGmdZooWGTY6HgcSUQEvRyvT6WBkvSYzYDYjZzSLperTKbGOlatXIws9QrE06n02IJ9D28F2hAMB7RlsA9HIZcctPpvNitDytK5cRvs8n9M8gHiCQjEYYHO6Ybc74bZZYDEZRIe8TiuSKSoMPU8ORr0ONqsRh0eCCEfiMFnMMJqMiMcTiAQDSEdDyLBPyQT0mSSyqSRytGBaXobWVwQaAdt80w/y8VQG6UwWyWQKfT1DSCXTUvGG9cvA72LJJBbVVmAkFIc/FEU8EsOmdS1YsbheBPfMznZ0dg3A6rYjMNiLRMivOTidHnpalMEorkNvMGlWQGsTwPQCmE6vg15nAGiVeiPyZrOAZbXZYKEr1emQSqcRi0eBcBj5RAxpahwAk94gVpY3mjSLoYvNpJFLJWH1+rBkcTNsFgui8Tg629uRTmegszlgEGskWDk4zSbEEwmkqBCZjADGH3G9RIGAKbct5qaHyWqF3eGSums8DnGFI8EoEqk0jKKUgNVkgFmvRyyVRiAaE2BpYekckEpnMDY2hnQ0jEwihkwqLkAhlRDQCBbSSeRSCfpT5DJUwgx0K/7fl/Mcn0xGIxKJFLq7+pEMR2F02LF6TYv4//7BMaxb2YxwPI3uAb9oSIXHjtoKFxLJrJj70FhQQAoHhhEPjskYIeODXi9gcTzTmSwwmArukYCJPzriDml1eQrSZIbZaoPNaoXTYoZBp0MklUIoFkUmFIaeroSdoOsFxMoIllhqPo9cNo10Oi0d1RuN0JvMyGbSMJot0Lu9sDmdMJuMAkKV044KTwUHJrzQ1oYMQUtx/ElrViwWeASwgd98FXVvuwF2hxNOhxPlDhtcMm7p0T8aQjSehNVswlggLKCX+VwwGQ3I5rKo9bmQYj/iKSTSafgDQaQiYRnLCEyGQPHvZAI5WpiMcXHkaXXiNdLQnf2JW/OJVE4qra90Y+vuLkSiKXh9LowNjyE/MgakMzDW16C6qRZmkwnZfB7xSBRlZS4Z06LRBDgOme0mDPccQioaGQdCXKLRDL0M2lbo1FgjY1leTTUEvJxBj5zBIOOB1WwW7bXT3QGIpFMIx6LIhiPQ8Xc6Ke0QQyZwMr7oZMyhoGWgzmSgz2e1Z5gsMLvcMHjK4HS5cG5rLVxmk7jbkTiQTKewpaMT8VgMuXhMA42ukROYcXeYx8Avv4Smd30WDrcL1R4XqjwOwXPIH0ZP3wjy2RxMFhNGh8aQTiZRVVcJj8cJTmi8DgvcVrOAFYzGEQiFkYwQ2JQAIn0iaMm4TGzEumh5BI4/mTR0m677dp7Wcng4CJNBj66uAVTUVqKppgx7dx5E9kCn5o/ra3HOxacjmsggEkvA47AgkwWcDitqyp3Y2zWAoWAE4aAfiVAAec5o9HRzJujNZhitNuisduis1oI70iErypstzBKBrF4Hg0EPk94Ik8kkymHWG0CRxVMpRGIxAcuYy4nVJuMxZBJxsSo1xuRznHXmtBmVzPK02WTeZIbJ6YLB48MVm1YizYmUwwoHvYXThj5/GHft6ECUVhyNIs9xhLNGmdESMpmZoP+2L2Dx+74Ij9eNKocdTivdXB69QwEM9I9J+20OK8KBMJKJFHzlLjhddhnPHBYjqj38O4OxcBTBSBSRYFCUix6AEwwZw2htiZg2liX5m1ZGwJIcw36U97qt2LKrE6M9gzAkUzD6vLB4XUhH48gdHoAum0O2sgJL1rYiDx0CwSiWLa6GzWJFudcpY/eLew8hGI4BRh0CI0PalJRjl8kEo9kKnc0OPcckq0UbcyjibB4c5DO5rIDCscqg55LACCPBoqvTAalsFolEUsYwl9mM5YsXw2oyIppMYO/uPYiPjmhjl7IGAsq/89kjkwSjCQarHY31tYgbzMgUxk2z0QCrwQin2QC33YztXYeRLgAmS4jCskOWK3mg7xefRcu/fAUupwM1bgesBgNiyQxGwzGZbKSSKcTCUbmWXisSicHhsqGmugw2sxE2ox65fFYAC0ejiIXDMkGi4nK6n1XukYAlYpq1JaIyttFN6q743E/zXBvtbe/DSEcvLPEEshYLqtetQG2FFwfbe2G1mFBbX4WOrkEkYklY7BYsaq7CssYqmVFub+uWCYvP5wVMQG9Pr1gNgeEMTsfZptUKq9UKr9OBTA6odlihy2TQHopDr8vDpNchks7ITJKWZaNFcN1G90t3GI8hGothzeJFMJksGAknUO22IRAOoX3L8wVL0CYIYlUyu9MsQ8d/9QZY7XZUV5RhMJpC3u7AP5+zAS6bGb98Zq/41VqHBX2jfkRDEc39cJE5vkbUbKznp5/Bkn/9mgBWabfCZjTCH01g2B+RdgcDIYTbu+CtKofN50Xf4IjMsBsaqsRTcblBxeIkKJFIIBkNa+tGunICRreYTCBLy4rTurQfAieAXf65n+Y5S+O6a+fWNiCVQd6gh6OyAi6vB0G/H82N1TJg9/aOIByMwGgyoLGpEsuaq5HO5jEwGpSJic5kkHsTbATdIYGSWZQLHqsFWU7P93fCVVcBS4UPYwe74a+rhWFoBO5kCrYVLdBF4hgxWWC3mGUixElPNJnEWDQiY9iGJS3I5w3o98dQ7eVUPYOdTz8pboXgUhh0XbK2EqtQU3GdtK26zI33XHoOzly5GH/d1QXa4GvWL8HW7iH84rFtODw8JmOfuHSCL2IuFB1w6Mc3ofVD34TTZsPrT1+J9c016BkNosJhx3AoiqFAGKctrkHfSAj9oRgaK9wwm41wO2z4w5M7sGlJrfRpOBDGqsYqdPQcxsrmOjyzpx1LG6plA+Njb70Siy57KwIjw8gm4sgnNRedSyegu/jmH+dNJiOsFgO27+tBdaUPTpsZO/d0IRmIAIkkDGVe2NxOmC1mhENR1NRVYGlTlcyOeO+h/lGMhePI6HMYC4Zk4OW03Gizw2KxoCqVRHxkFEs2rsZQ5wCANJxlbqSGA9A3N2Fw1154y8pR5rajZ2gU+kWLUOWwatNfTjgSSYxGwrLmK3M6sWZxE7LZvMzM9hw4iMGOgwUXqI1fHHPUmCbWVRA6PQkBoIJefvpa/Oy6twoS1//8L/jDM7s1VATkwrqrMKFRs1m67EM//BRaP/yfsFosePe562Uzob1/FCsbKvEoJ2zxFM5Y2oD2gRHUe5x4ek8nFjdUwmI24sFtbbjuqnPx7N5OPLZ9Py7ZuEw2AtwuJ5x2Gx7evh/1Pie++29vR+1F/4RYMKCNX8loYW2Wgu4Vn7g1H4okZMGayOTkxjK3DZ2HBjDa1iWamnPY0bK6BfU1PrR3D6Ou2oeacq+IoqGmHPs6D6Nn0I+sSS8zn7zOgEqvF/ZIDFabCQ0tTdj+2HNYtHY5hkcCqPC5sKSlAdu27MfISBDWdAyjOb24SfuqFbAbjch09yDrdAKVlRiKROGPRhCJxmFIJeByOmG32ZAgiIODyHJHQi1wC4DJdlfRlhchVBsVYjM6Ha6/erO44G//+XHBxKC2qcaXGgKvdiN3YAjY9z6Olg//JyxGE05fUod4PCVu1WwwYCQcQziSQCCakA2dCqtZlLmpoQINFV5ZiyWTSWnv4NAoouGALEcc3jIYzFbZHbIZ8hjqO4yejjZkIqHCOBbTpvvpFHSbb/5hnjOb/pEIEknuUOhhMhkQDgQRD8eRSqRgdTmwfn2rjCkpTpW5XQc9RoMR2aMzmk0yEcmZjUhwD8/pRHO5F31tnbBYTQiG07C5rHjjNRfh7oeeR2BwDO9655V48PGtCAajMFhM2PP8Tlx/3dvQG0nhoXufQF19FXrae1DXught2ZzsDCSSCRhSKejZBq6RCovbbC4H/nCSoSusmRRgsh6cuBc2vs1EIDQwuCzgIt+g18kujLbHyIV8YcemsMDvuvWjWHLdt0XB33D6SlQ4rDh9aSN2dQ/K5sNwMIrFVT48ta8Lp7Y2YCwcg1e8RU5c4MPb29AzMIqlNV747GYEE2mcvnoZHt7dJfVs6+iVCcb3fvk7pMJBZKMhZGNBbdbKcfV9P7ojn8nl8cLuLiRSWWTTWdRWe1HpcyIcT2E0GIXPZZe9QBMXtgCGgxGUeRwoc9mxu+MwcjoDvF47hqIxmSVVpzIwIw9/PAVrJoWmNSsR8odwwfmnYOeBXgz0DGH9qSvRdaAbwXAKra11aD/YjWtedyF2v7hbJjE1FT709fQjuWSxjGFUFG6RGQpgyYSgMHXnb06/OdvkAM5p+pffcTnu37IPNT4XNi5uwFf+8ABuftOl6BsJ4p4Xdkufzl61BDsOHUZLdTn+tv0gLl6/FC8c7MUrVi5CucuBv+1sx+Z1rUhlc7jp9gfFajpuuR5Lrr9FLM9jNcNpMsKoy6PcaYfNwqHFjIO9w6IHtKp0JoNEMo1YMoVkKoVkMoHA6AiCo0OysHb5ymH2VmBNSzMOjQSQTqUR9g8jMDiAVCyMbGgMmdCoTDo47dddeOP385U+N8KxBBx2G7oHRmXsqPS6YTUbYTYZtF2QVEZ28CmY5YtqxLo4eHLtFYqmxB1yFmez2WRRic5uOF0OdB/sxtmvPA/dh/pl53nZuhWI+KMw2M0o9zkwPBZGNTuWzUOfz+Opvz2NlvXLMNLnh621Fh3Dfqz2OJAJxfF8hAtmzbpoSZy6y/YR11tZ7gdmkc3nUO1x4rNvugTDwbBsFW1YXIeP/fRPeMsFmxCIxvHAtja895Iz8dDOg2IJ33jXlfjMr+/FtZeciQ1LGnDbI1vwhrPX4/Ynd+CNZ68Vt/nuH90l1tbxrQ8LYHS3V29aAQsnMh4nrEaDrMc8TpvMmBkZqPa6cNUZq3HrXx7HT+57FgnODCNBREcHkE3EtE1yqwOO8mrYvT4Y6MHiMcRGB5AMjskakxaWUxbGnY6NH/pmvsLrQkNNGSzUju5BhBMpOCwWuDn11umQy+tgMullsdnRN4xzNi6Vzd623mEkc1kEGUpIpVCTSKOmrgZpHdC0tBHnrWnBbXc8itbli9A/NIZgMAy73QFdOoNYLo9INIpcNovKmio0VPmwc1s76hrK0dE7gKteeRbKXVY8+/xuPPXIc6hb2iL3tHP4kd3yHAwCHME6AhwtzGE1YVVDFfb0DGBNUzU2LKrFE3s7ccGaVnQP+7G3d1D29y7dsALDoQgGA2FxXWOxOJbWVeH5g314y3kbEU2lEUmkkczlsLt3WP7u+PaHxSVScZvL3KJkFS47QrEE6nweGc8iiZRYD/cNb7v+Lbj+x3fiL09vk9lzIsT9wxB0XKdyjDUYYLA5YHK4RTG4YE4FR2UnXzZ+04WNYEYruJe4+J8/l6+q9GDjimb4wwn0DAcQjSXQVFsuFXB/rLW+QvYLly6qRWffMGKJNLjU5bX0E8lcGm69Hm4YZNbYfagPPrMJF1x2HkwOG4b9YfiDETxz7xOoXdGKlauaEYsl8OIze5DyB1GxcgnWr2oWd3L/7X/FGZe8AuvWLpOQw0MPb0V5mRO7tuzD8vVL8bg/LOELAS2fhSFLSyvsahTiZZwpyriVy8qWEAVXvNvO8UobxhgtKMTgZMzSogfab25aF8I9MqYB+rwO7bf8GxZ98JvabgotpLCg5kaboTA/4bjB2anMUHNZJGMxJMNBJDkeJeOyx8nwDScfBE2FlGSSyo1riZFxHahFQAgU7+HSRbfyA1/Ny45DKi1TZavNAo/XiQ3Lm8T37u4awPLGKgyMRSROxo3NYDiBoWgEwVBIAofJaAyLqioQ5sZxNIblm9ZjqK8XDqsLtiofFi2qxXPb2zHUPwqzQQ+f2YDhrl4kbU7kuLhOJ6FPJdB62jqEk1l4fE7okwnRbGsohL4hPxzLWzCi04n10/XIzgNjUrks9NmsZm0SEilMPGSXQluk8rdAxsW87DuqdZW2lOWkQ5to6DQBUtR6Tv8LgAmYfBbQeev1aP7A1wR/vdEgszsCk+WGA4OaDIEUZqoUNidGOe5LJqOyt8gdeAlKFuJ6srgvLCXkPvZN1oCa52B9ApgEM9PQNb39xrzJaIUeBi2sYjaisaFaNEiv1yOc4K41/zYgGIrC7DQjlUhL5DgSGJNxjItkk9kMi9uD9YsakB4Joj8cFtdXWV2O9s7DiPaNwFBZicbqMviHgjj9nDW4/46HZD/R5LRj8yVn4PChEaRNBiRyOQQHh/HKV56BjrZuXHrhBtz5wn7kIjGJKPSbTEikMxJY5eyQliSgZbOF8U3rrCx+BbDCrnthXaWFfjTUuGktQElwlYBpuxvj4R8tcjkelT703Y+i+f1f0WJxNjtcLi+MOj2C4QCSAT/StCA+Tz2fSw5Gl9Na2AQSOtGCsRwO5HmybtR2Zsb3Vqlcss+qbWRLEJOTjto3fzxvtTng9XqQSecFsIZKr6yruKdHNzU0FoLRZhIBGUw6jPb3FzZGNbC8HjdW1tcjEI+jpbEWF5+zEQd6hvCHX92DqqY6mLJARW25zC5HBkZx+RXn4Nknt6K3rQeVzQ3o3t2GV77t1cjFM9i69xAy+Tyaa32oqavESPcQzj9zFe55+Hkk/CH4yn3ocLtlvNGCjVkJXVBA+lzmCGjiNhk9LoT5xXK0XQ+Z6GuLsQJuBIzRZ92RYKVEE7TrBFC1OKBwGa7P52Gw2eFxe2X9FggFkPSPIp2Ki5KIlQgNQrMQBRhDJRLnootT4RtZ52uBUnoEzYUX3KrQFgqUBbrS2jd9LM89PwsDhi43nA47ypwO2Wmm20nlcyCFIBLwywNy6TRSsai2oJRApAErliyCv98vu9wNtVXY/JoLEYzEsKOtB6NjEZS7nWhtqkLP4Aie+ePDcFX4EBkawdlXX4Ktz7eh2mOC3x9GWUsj4vEkzjl7Pdp2dyKSz8Brt2OwrRODw6NwV1WgqqoCqboaHI4lZJrMEIgEHAWcHAzkWYjFZQoCK0xIOJ7odLB4vPB4PRIvC42NIUc3VWRx47tQapWtSU6L6emNsl6jDDjOEGBxiTpI31Nx7kGmxuNnsrVFpcqmkU0z3pUSC6OlSHxLIt1HFvgKMG5IWHyV8NQvEvftP3QAicFeiULr8hoD5mT5O5HAScD+ToAat/yFYGFdQ2H0jcVw1rIq6MencH9nknyZmjuthe04NIbP/34rvv3uM/HD+/fh7hd78MFXrcRbzlmCj/ziWbQdDuLdFy3Hl+7YhmqPDeeuqsH+w0E8tW8QV57WjFMWl+P79+3Fm85uwQsdI+OfN1U4cNujB1HltuKNZ7fgxw/sQySRwXsvXo57t/bg1CWV6B2LCpPruivWwGA34MnuEayu8mBjnQ9/2tOLS5fVoj8UxyOdQ1ha4ZI16L7hECodFlk6RFMZLCl3ygSMuxCHQzEsLnNiRYUbd+zukfubPA7ce6BfFshnNVXinv19EiUos5vxbM8olle6kczkpD7WvXlJtTzrf7Z2ybbb0nIXBiJx1LlseP2aJqkrnEzLuLNvOAynRQsPsT5es60/gDMay9Hpj8hzDoyGUemwSixwXY0Xe4ZDWFLmxIZa35TwTwvYtq5RfOb2F/Glt5wmoLz6lEY8umcAt777THzljzuwtWMU77xoKW781QtoLHdgZYMX27vG8Jk3bMQNv3we79m8HL987CAuXFOHR3f3j3/O///5hW44rEYsq/PA57BgdaMXf93SC4/DjL/t6JOZ2domH35z3YX4/d4e3HegH40eO9ZWe/Fo5xBOrS+DxWgQwR0KRHFxaw2e6BqSzj7dM4IGtx0OsxG/29ktIDZ6HFhd7YHbYsT9Bwbk/ndvasHnHtqFGpdNlgeJTBbdgZhc3+GPoM5ll33ECocZPcEYPnTmchHs1sNjuPWZNlyzuhG3be3CP61pxBUr6vHZB3ei1m3DZUtr8Y0n9uKS1lr8duch2IwGrKj0oCsQwZUr6nHH7l6c3VyBBw4O4sqV9XikcxB9wTgiqQyuP3u5gD9VmRFg33vvK3DLPbtx/7Y+XHvJCrztvFZ8+vYXRbD/9uo1AsptHz4fdrMR7//xE3ju4Agu3VCPU1sq8JMH23Duymp0j0TGP19e58GvHmuH227CqzY24jdPtIuF3XzNBvmM1uy2mXDG0irc8Lr1+K/nD4rA+sNx0XgKeCAcFwCe6BqW/2+o9eL2Hd2iwSOxpIDrtZrk+m39ftHkxT4H9o+E4bOZ5f5Pnb8Kd+3txd7hEC5fXodfbjsk96yq8mDnYABOs0ZRqHZa0eWP4trTWrGhzoebH9iBPUNBnNVYge0DARE6wfveM21S140XrMa3n9wvdf617TDsJqO2aR5NyGdUGK/NLJZGUPcOB/GKpgps7w/glPoyqWtWgE28ieatxhj+ncnlQE7ExEJtJTeDJZnOCsmSpfjz4ntk8c0diBMwfrEPLEY9uRb5AvtqdgNScV3T1cCNYQZfNabX8ZWTs8Tjk9cJv/okYCccguNrwKwBE8KLkJO0DcuFVBhBFxfMsMsCK5xMcY92tu7/uAEjONwOkrc8FhhQChuGeISPn0ovMLiONIftYzsZwtL2KmdWjgswgkRu+FxKNJnBP3/vSWztHCuiaWs12swGfPddp2Hzmtq5PEIEMR+APbp3EN/8yx5kC5MkNrLcacHP/uWs8UnW8Tac7WTgmFY3kzIjwGhJfOuDljXXcs/WPnztz7vxu+vOewk5ht/97plDuPuTF83pMfMB2N929uOdP3gKS2vd+Pdr1o237/Xfegy7v36FxpGcQyEdULny6aqZEWDc2SZgsylP7h/CtkP+cT4n34AJxlJYVufGm1+xCA/uGkBjuV1ozaPhJD5/x07cf+Pm2Txq/J5SAzYYiGPdJ/8iVnRqSxnu+viF489q+fCdeOo/LkPNHAFjhVbS2I9haccEjDEnkkpmU3b2BHDFVx/CG85qPppBC2BXTwC1PisqnWY0Vzjhc5pRX+5ckIDtOxzEm77zOD766lV4cPcAzEbNfV2yrhY/eKANf7j+fPgc2ls2cykEi+5xujFtWsDoCvkSwmwnF3dv7cPPH23H7687D7fcvQsbWirxXNuQ7DlyvnLz77bjwZsvHu/j4/uG8IU7duK+BWZhBOwttz6BazcvxfcfaJP2Mh74yatW4f/9+Fk88plX4tSW8rlgNX4vAeNEZKoyLWBzsS4+8C9bevGLxzrwi395BZ5rH5G9wX19Qdn0HQkncdNvt+GsZZW4aHW1iOCrd+1Ga40L33/36XPqfKldogLsvRctxZfv3Clte8XySnhsJvz6qUNY2+jF05+/bE5tVjfTyugaZwWYRiue/VpGAfaeC1rxwZ8/hzeetQj7D4fAmeJnXrdWAHvtaY341t17kUhnsXlNDX7yvrNgNU+tYTORynwB9v6Ll+FTv9kq+4s/u/Ys3PViL57YPwyrSY9tX71iJk2b0TU2m0YvnKxMa2HxePyo97Bn9LSii+7fcVjGJA7SXcMR3L2lT96ov3xjPR7bN4hfPdGJe2/YjAd39eOqbzyK//nXs3H1aVNvfM70+fMF2JYvX35UEz74s+dkis/x+PHPXjrT5h3zuukmH1MCJu9lxRPHrHy6C/hC+zt/8DQ4ln3lzRvxmd9vh9duklvIKv7OO07FxWu1NRdnk2savfDY5z54lxqw3tEoVnz0z9i0uGy8uzSAlioXyl1mvNAxhoc//co5yar45unGsSkB45YTJxylKM533i7VPPP5ywSU+S6lBoztpSsPxY/snDCwsKzWBbvFiHA8A28JZolKLiccsI2fuhs3v24trjl96sBcKUGcD8DYvng6i51DQYmP1TmtslPDaHSpywkHrNQdOlZ98wXYWDyF+w4OyuM5Kah2WnDhospjNee4vz/hgO0bCctbHg1um6Rq4GtLfA+LAzZD8EmSQHVMkqKHrRDsPO5eFt0wGWB+vx9mppKw2YSAyiwFxYVJTvgdfySnlQRUC0HYZFLeJOU7yfyM9ajCvVWum/jD+ybWzV0i9Z1RkrkwikIcXcQAABzUSURBVJDVXjJRwdPC5wvCJTKKe8+BAYzGUwgmMhKCDyWZLUabtnIftcZpRX8kgdetqEOtyzoXrOTeyQA7ePCgZJ7hfijBotCqqqqEUMrlC4UZDodRXl4uv/kZgSEgFCyv5d+BYBBlPh9GR0flWXSL3LLie2D8XVmpWVwoFJK6CYzdzhxeTAJkRCTC17RyUhe/44v6p5xyylGL5ZJZmLz1nkzC4/EcJVSlRZNp7kStE6ZuNisay8KGU2v9iQycFmYP0NZgfA6v0ZYWeemYqn+iBUxEeDqXyD6wLgqOgixuM7+TLG9MVVGk9bzWydd3C0Uo4tmsAMp2Sr4sUrcLOxSqjuJ2qf6oPisLZt8nyq1kgB0+fBidnZ3SIdEeujCrVbTJ5/OJIOh6vF6vaCmv4WfM46S0kg2kwHkN335x2O0CCoVHMNl5STtUcB0EjQIjVbqqoL28n9ewoxTsmjVrjsJMAcZZbltbG6LRqNC6LWaztIXpGXi/Aqaurg579+6Fw+EYfzZdI5WJn1HYbJtyqeybFsDNy3dNTU3yDPZD+hUMCsC0QtbDe5kri/VRXtXV1dKnWCwm9fO32+1Ga2urtKkkgPGhgUAAFRUVR1kA/6OshhqqBK+EQcHwcwpe+W3+zcarcI26T4vE6kVo7ESxJSugleZTUHyGingXj0nFFqYsaio/q8YlNQ4VXyepi1R6pEKkmO2mEvI79Wwt9pYSkJQi8ZriopRMeZaJ7Slu55wAGxkZQUdHh2iAMnvRJroWi6UQfc5IQ2llBLTtwAGJdZElVVtTI4CxwdRQWpWzoFUul0tLUcTUebkc+Cx2nKDzc2qsEg4FREsYHh4Wa+Hrp7yfACqFYD20tlLPEvv7+zEwMCDWwGdRcTk201r4WVlZmbStVGVOgE1sRPGsqPjviddRwHQNFD7dwmTfT+breR2FQuGrWZoapJXWFo8hkwmp1IAVP6PYEpQFTpxxzhW4WQFGYc5l43eujZ7L/cXcybnUc6LuZeR5Vpu/sVj8RLX5//Rz7fap6QbT7tbPB2AdQ2H87JF2dA1H8cFLl+OM1go83z4qgc6vvmUjnNajF7T/F5FbMIB9+569+OIfd2F9kw/DzMbmseHyjXW46bfbBZcD37oKtczNu9CK2i6cJDTI9JmSPYcvyL80586serIgALvjuW7868+ew92fuFBeQzr1xntgMeqxvTsgfIgbrlqDD1yybFYdnNebptvblQRWRU+ffaz3qC4sCMA23XAPrj69ETdfvRY9o1Fc9B8PoD94JN72nXeeindf0Dqvsp9V5ZMBNhEoVfE/CmCkBNS9/w+S4uG1pzZg3+EQDg6GkcnmcdbSCtlXJOdjzzevQrVn7nuJswJmqpsmA0wBM/G7fxTAGHmuvvYP8u7XJWtrcf+OfgRiadjNBuF0/PrJLrisRtx/08VCaFlQZQIokh1OjrcopPQubuw/CmDs0zmfvQ/Vbivu29GPd5y7WIg2rdVufOuveyWw+ZOHD6DzO1cvvFni/0ULI2Ak5Lzl1idR47XKLPFPL/bKDPHurYeFLva+zUvx768/QoFeUFbGbbZ8TkuASQCLXGIuq+UVlu9KVBbEpIN9IUvqul+8gEq3BczRSKA6hyN4+3kt+ObbNh3XWxwlks1xVyPT+MLUkEkrGXQtdVkwgLFjo5Ekbn+qC11DEVR5rLjmjCZhH50sRySwoAA7CcyxJXDCAWv3RyU5JnkdfIOf6Q2YfoFnqozEU5IWocxmKuTdnfnLbcfu+tyuYMYBLjmYfaDDHxV6Q4Xdgr5QXE7RcDFjK48fKbzMzrGML7fPtZxQwNiZBzuGcWAsAqtRL2kYVlW6hS5mNxkQS/NkiDyaPHasrnJhefnCcI9s95/294NMqWgqK0mWN9Z4EUtncHAsKikhqHDM7UFaA5WRiVTOb66A2zK3/dA5AaZIKoxPqWjvZFHemWrVYCgmQBG84jgScwfzM5vZ9BJG01R1q4g128O2TfduFWNzXEMx4DgxfsW4Hr9T0WBFH2AAlXQAnd2N8gIjmZFwRpYZRI1kMP45AR4Ox1HptB7VDlXXVH2YyBfhdXMCbGhoCPv27UNdfb2cxMcGk8vhcbtFSGyQMIFIXjFqh9woyoBiKFGQDPyR76CEQ5YRORqMMitB83rSAlSEmgKkgMkT4bNi8bhEeQkQg5mMGWkvbGSlXQ0NDWhpaXmJbHg9o+aKR0EGFMFg/UPDw9Im5sJnPWwLwSMobEtvb698xucxEHvgwAGJLofCYVRWVEh/eY3ZYpGjFFnI3+DfvIftU9F67d3wjHBgWLfivKxbd/RyZk6ATWc5iqegpT0ltTshYXsFGjuqWEUUOhuutHgiR4+dIKDskOJ2UJC8bjI2lgJVUchmYuGKucR6FbdQUdEUZ0RZa/FvRYNjvxTLi5ZHobO9xXwQfs/2qii74iBSoVioNDU1NePRePab1LriUjLAqKVkArGTbJASGhtFrVOdVtwM5Xqam5uFE0itTBeYSMyoTSYVAWGdtbW18ludxsepB+ukJZBDQaugtbOzrF9R0qgga9euPaYbHRwcFAYVLYd10groJQgG6+QzisFTVAACwmfQpSoGF3krrIPX8zdloTgoVEpyW2h1LPQ8PMWCgC1evBg9PT3SZ/JECBR/li5dOj+AsVZ2RI0XiuHEz9hofk4BUOOUlVBTlbaqVilNV9ZUrM0EnxZbbFnF3JGJ45ZiMc3EwoqvYRsUTW0iz1KRR9kGjSqR1eh68bj0TbVfciIXLI1/T8fxoGVpFDaNj8k6WAh6MedxzmMYtbmrq0uEzh8+VJk7O0PN4//JoiJDqpifx0aSJcWXzHiNGth5IAG1m5pLzWZH1RjFxMXUUFqasiw1zikuJMdKCpWdV9bOOsj3a2yc+v0yWhgL20FNp6CEdZVMihWwf7QQfkcmlKLi8TNaCL+n1dNbEDzKotj9s838XBO6Xeog24quXvpJV2m1jtdLJdi0adNLdK1kLnEie6n4SWqiMZnGFF+nWLv8jFqpBv/JrFVZlppYEODpCi1hsveD+UyOFSwU/lQMYioYhUgQeY9yd8WzYmVdCkBlHVRcgkeglGtVyqTaXDwjZJ0c12ndyhup60oG2PG6HXU9xx7yCTmOKK1Wmq4GcmpuKbl9xW0l8GT2qgkCx0+3yyVuidrP8fPQoUPiHShItpGzR/IuCQCv59+0XlopryeYVAICTLdI66bgCRwnNFQK1kUvwL852+V1BI2lvr5eLJXKwZkt27FgAGNDpuMwHoudO1tFOZ776LLotouZucUeRbWRwlfTcdZPS1PjLq2XSkEwj+UNpmvbCbew4xHcyWvnuHA+KcCXXwInLezll/mcnrhgAePLEnwJ0VRIBTSnXr6MNzMtLnfrZ5vz8FhNXZCAdY9EceHnH5CcwMzV8XJkFziWoGbyPVnLH/mfF+FzmCTr3Mr6o19unEkdx7pmQQH2i0fb5ehBZtH+4QNtKHOaceWmxoVJIp1EsvUf+F88cNPFuOuFHhwaieIH7znjWPI/7u8XDGC7evw489P3jXeAKX+sJgNaql3ygvqVmxrwyStXH3cHX84bLvnSg6j32bCnL4i3nduCD126vOSPXzCA0QXyxYfL1tfi3u39eODGzbj+thewqzconWauqT997IKSC6BUFfb743jHD57CCx2jkoLvrWcvxjfedkrJyUMLArBnDgzj4i8+KLK74pR6xFNZSVl3347DuOXtp6LCZZHTJeZrIC8FaEx921Bmx6euWi0u/Z++/Rg+cvlKvP6M5lJUP17HggCMGdu+dc9ehBJpyZP7jvNa8KcXevHXGy6SdHwLuTD51/8+143/fvggzlxaid986Bzs7gsKZY+TpxtfuwaXn1Jfsn4sCMCYhvWnj7Rjd08Az7aPoMxhwfffc3rJEkPOF+Acq06/6a9CKy93WdAzGkPXrVfjJw8dwBfu3IVarw39gTh4ANCeb7ymJM1YEICpnvDFiOYP3imvGDGTZ32ZlnRkoRYeRv6eHz2Nu7b0ymSD4xjz+4YTGZgNOkmszDXZ+y9eiutevbIk3VhQgLFHKrvbwA+vWXhc+klEzpc5zvr0fXJE1vpmHxwWo/z4oyls6RrDp65cjY9cvqokYLGSBQcYB++hYGLOuX1LJqEZVMQDbt5wy+Myy11W40bHcAT+SBJffOMGfOiyFTOoYeaXLDjAZt70hXEl0+71huLCz2jxORBI8FA3JjfLwWUxSXIzkkxLVU44YGT+cna4ttqNsXgaPqtJOh9OacnC+G6wnER+HEdalEo4M6mHADHt3kA0IQRSEl/VQcFk/m6q82FNlXsmVc3omhMKGIF5sntUtJBp+MpsZnnjg2dt8a0daq86d+sNqxvk+4Ve2Cd/PC0kUjKB4+ncOKG0FG2fM2DFmchUgxiNnYwvqL4v5ldMdi07PRBJwGc1oycUF5661wQhYJKXwajuxOivlpZdy57GkHtxvZO1sbitjHiTjsC6i7mPxQIujopPx9hVzz1yUtERPr3irCiOCp85sW38P7+fKoPOnABj53bs2CEPZYfIrh0cGpKMaPxM5V8iJ4G8Qr6v7fV4JK8g2U28n6HzMAmU1dVyDYknrItsKMWoJY+CnA8lBPIQCRB5DypUT/4gO6pYVGQCM0MbQ/v8u76uDuRATiwM45P5xd+KfUuuBtvAtrGtZDOR+UXWFtukUv4RYMmfSFKrwTDOx6SwFfeDGekUmVYxwHgf28/nsL/kf/BH0u0x71YhwSbbsHr16qMSoc0JMNV5xV2gcFQmNQWYyvmncgiy0Yq/qPJDFVvDZFxF9T07Sn4FFUBx/dgGlZdK3auspJjBO9OcTxNzFxZbg3qOyneluPQErZinMdFrFLOJlcxI6qECFr+XoDyESoI22fsAcwKM2swcidQSNoDULBZyBxVw1CJ2iEUxhcgOopXwN4WrmMJ0NYod293dLUCo7G2sn4wk5mVkITuXWT75vaJLK74grZEsK/5WeQ6p8cuXL5/2KAxmJlWMqDG/X+omI0rx52kF5A/mCy6f31OJyG5S9De2k/1QfEP2jc9WHH+Vm1HRtsm2oqcYp7STreXxSH7EiWn6XpZ1mHrBgRquNKZYixVjVqVkJYATOfHK5VKLFQtJsWrVeFI8Zk7Hu5/JwD+RxUWg2L7JBKjqU15DpftT+RpphSpN4HT3KwWf7i2bkgFGbiG59So5pUp2rLh5tCx+Rt452a4qMSQ7oxi6iqrMhtNSVG5dxSYmsLRcWoBYqtksQqR1sx55+6TwBgvHG9F6g0Eygs4Xp5H9phVTaShold2UVqm8A9tKK1+xojQL6Dm5xInaSuugoNUMbrq3R9S4NxeO3sTnF3MYp8r+ORMLO55rjpWf8Xjqmsm1JQVsJg88ec3cJHASsLnJ72W/+yRgL7vI5/bABQlYkrnrCznqebS9vkS5BucmqmPfzQNzbv7tNgyHjj75ieGWT79uLZorj+S3P3Ztk1+xYADjMR4GQyGtAzcSp0kcOdvOzvd9H/jps8LnYEKY4vLswRE5lmquB66WbFo/V0FILosisPK6/DjbKJPlaet8X0w3nhZors8r9f08n/PTv9smoNxw1Wq89ZzFGAgkxC/U+WyIJDN463efwMRD4WbTjoVhYcX5RnI8syQPXeH8FUm/Wvh7PPHWbHo6T/c8d3AEb7zlcfzn20/Fx3/1Il5/ehPWN5UJv4NHQV6wulryZ/3jAVZwg8yAJrGv6VLbzZPwZ1PtNd96FFdsqMdtT3SiczCMK05pwHcnHKz6Ysco3v+TZ/H8l149m0ccdc/CsbAcJKOMvPzwdzSGLf7QnXjyc5di5cfuQmOZHV0jMSGScrLEDKp0j9+5dz9ufG1puB0LBjCOVUaVc3AyPSxRRs85q/iECpivmJS8y778INLMgwvgjWc1o60/jHVNXsmwetqScvz6Q+eU5NELArCjLKvQrZfMGkvS3dJX8o7vP4Wzl1dKetsDA1pUgkzla3/yLJ77wqskaWcynZvzccaq5QsCMDYmk8/BOMmZkenM/CSKLBV0Ze/9neSmd9lMuHRdrRwa/syBEfz3tWfhleu0U3JLWRYMYKpTCrhxF1nK3s5DXb98vANLql1wWo3Y0jkmJ8u+akPdvHEqFxxg8yDTf6gqTyhgw9EkhqJJoTMv8Tlk/cVFMsevRCYnjClS3Ugl4+9SJIicK3rMkch2N3pskhMxkspK2/g5aW1kgDEhJwvbTeqb1WgQ6h6vmWs/TihgJGD+eX+/vExAho7DbEQwmRZuHwOALrMJHqsRvaGECIFUtxNddg+FcF/7IOwmAqEX0LhuHIknUWY1C4eSdDxmVg0lM9JcZlUlz5LfkXc5l36cUMCU8BX/kBbkT6SE3sazV0h14ymzBJDXeErIoJ0P4BU9j20OJzOSjVQdvs3veoJxSY/LVLmzLXMGrDg3YXE2NTKCpmMqFTOLJnIBSRPgZwyts0zkAU5kNqlnsU6mB1IZ2FRSSpW4rFhIih6neI6KdzFV9lKG/8n1IE2hmF/IOlV7popyF7dX9VVxU0hz4H1sB2kQ7LO6RqVTYv8UZ2VOgLHhzEhKhhHPrlSCJqeCGdBU/kI2RmUPZQNJDyAHgucaq0M9eS+FRh4I/1aJusjvIKuIRQme9ZPXSLdJSgJZSfxhTqe+vj74AwHh9inhs74zzzzzKMYU27B//34REoVBWgOfqc6x5N9kPileisoVRWWgUrBuZp5jXiqVRZTfMSsp8xyyThb+zQxwbBtBVweh8nvyOCkXxYch54V5t5jlzuf1jvePz16yZIkwzeYE2HRmPRm/UHEuiq1LZeVUp8lSgGygSm+nNE7xQ/i5OgRb8f34m6U4Ny//r9hPxfmfpmpzsXWo3FKKPKTuUUkrWS8ViRagUtVOzGtYbFWK9zFZG4sz1vE69k2xq+aV5qbyDZK9xEYw969kPyucvqq0XTKgRSLCK2xdskSYumRCESRlpWRY0fUo6jQFSO2U/9MazGaNlRsICFOWgz7rI8uWVqH4kbSaVatWTctFnApAMqLICFa0abp3WhKBUYksVXY2Wg9BJCOM/VRZSJWF8rOR0VFhcSlXSGtUmUppqY0NDZMykye2b14sbGL2s6mycSqOvdJuCofCUBaoNEyxsVT+wKmEPDHn4Gwzks52QlDcTtZxLI7hbJ4za8Bm87CT98yvBKY8tJShg1RKy0v791bonjju0Kr/HkvxGdYT2z8NYExr/vcJ2HwevK0EyPe0Iz9/07zow6wO3uYYMx+AMf3DUCiBtU0+6eyOQ35Ue20lPUpxPgEjXWDDIh/K3vt7AYw79+zPqhImCVswgB0YCOHKrz8iXIgrN9Ujlwf+sqUPzRUO/PkTF5TsWKr5AIwhIIZYuPe5uzeIsUhSQkU+u0mUj4cBcb90qhPOj8cUFwxgV379YTy0e1Da/tU3b5Q11adu3yb/Z5zpfz9y/vH0a8pr5wOwWDKDB3cNYEOzTxKDMZjJbbanDw5jbZMX+w+HcMm6Wnk9aq5lwQC25mN/RtdIdNL+LKl2YvtXr5hrX+X++QBMNeyerX3wOsxytDGTrPD8TlrcZRvqStJ2VrJgAHvVVx6S9HoXrKo+qnN/29mP79y7D3d9/MKSdHo+AFPJYO78yPmSJ5EUAbpHukGyfl/7zUel7aWYiCwIwDg4n3HzX8UNVhQlA+NO97WbW/Hfj7Tj4c9csmABY8M4jt2/8zAWVzol8hxLZXHp+lrs7QuJSy/F+LVgLOzh3QN4zdcfeQmDXuMgaaUU2jlfLjEYS+HJ/cM4d3kVHtk7iNds0uJ2dzzXjYvX1OCRvUN49Ya6STkrx6uFC8LC2OgrvvYwHtmjTTomlldtqMXvr1u4k47i9v7x+W4srdUSqXQORYRYWsqyYADj7knbAF/6LrYryDiwtMZVsuSW8zGGFQPCicfGRWVCCdjTGyw5c2rBAMaIMrPhkP/QWubQduCzuZLnappvwLhQpqfgeHz5xvqSs6cWDGAkqDzRPYpgIo2RWErS/XCm1VrmxHnNFSXzKvMNWMkaOkVFJQWMQTv+MGY0MbRQnFxEhfy5xVUcXlcvs6sQeSKbQ5hMI4th/EV3VY8KzfB+lStjJsKaLWDtYxGksnksLXdILimyn0gY8lhMQq5RSczIPyGrih6i2mkR18jC02hHYkk5MZdMZ7LCZpM7izJi4szJypSbvzT3ePzotwxZAcPbDIcz/QJjWaQJMOhXfNwgw/3FuaaYRYCBPh75xPQM6iA4HqlIYBncY+e5S80fBid5j4r0MqBJOgA/Y+CUoX9GqUkjaGpslDB8cZktYA91DgtA3cGY5L4iAA4z3bcTnf6onDlNRlQ8k5MXb+jaF3nt2DkUgtNMmhu086qNfJ9UJ+Qc/v36VfUz0bPxa6xWLdHLrAFT1jJZUq3iRFcUJsGg0NWxiipAqdIbsa5iGkFxWh91aJwCXx2exv8rOgI7UXx0oyKuUMHUYW9TAca2EmwVJOX/WaZL1KXIONF0VraiyJJimZjwayQck+94rLFSVtZbTOZRsmI/6UWodCpVUjE4Npt2gu5xAaYalc3mJJUQw+nKHVIwpAfQKtgolWCEhJt9+/eL1fGB/Fwl++I9KilKsUtVJ9sJwymdlnWaRKTzeSG/qLMnVWokAsx6+UPhC4GHFul0igWSyEIN1Yg/R8fD2If2jg45OJWgK74GBUflUAeRKm/Az3kdn8lD34qP+i0+tJVtJ72BlAYed8wEYyTmKIXgkY3Jwjmh9Ab0SCQSsb08yJT0A1XYd45hU5UpXSJv0NLdpcYtQn1GYSmTZWPVEb/FD1HjEIWi2FIqeRjvUWmJeI9KfVSs6cVJwChIxbPgfRQWhahobAS1+O9jucTicXj8IO1kUvpBgbE9rE+lWlLnVSuLUTmn1Ol7ql/sC9vK79XZmPQmbDt/E1R1BDDrV96m+NDU6dwh658WMHUKK9dPLHwIiTiH+/vRUF8vGk5tkUM9CymF2DAWEmzUOZEEjUJVTCSOcXSd1Gp2mvdMPM9YrFink86qlEUk5qj0RrxH0cx4JCHpY6pMBhjbTqoZNZv1KstRCqfcPdvJH7aR7ZO2hcPiNVQmNnoSdTykOmaY39GS5M1SVb/JJNa/qLlZwOE9lAspegSfhCIq35o1a6Tpx7KuYwKmQJoskKloXXI6bCx21JG3KomWconFybSUNRGEiQdOq3oUN7F44KVAqaHUxonjx0T3cSwLU9dPJA6p8UYdOsq+sb0EuDhfFu9j+6moCvBiWp+qZ2ICUNXu4sRkilTEZyhXPqU/PJaFqRvV1Lwwex23tm3btknD2RkKWx1dT82kcNlh1VF+Ly4mnUYmnRb/TU0moTKVTMp16tBtEkhZKBjeo+rgs/gMauKyZcumzLw2U8BIv2M6Po6XHJ+oYEz/R+qbmgyxDfyex9hz9qqYymw3rUllTuW9/LuYT0LAFHFVnb67YcOGl8wAZwrWjCzsaNBS41na1OezPXC0mK422YGhxc89XirbTAGbqMnFM17lXY732dNZx2TfGY0G8U4z3emfdgyb+ACVoDGdzoxPV4+3gS/H9bMF7OVom1iJThuvpuL4z9klTlaBmlqrvIgvV2dn8hydjtwKbZK0sAqXQUz5PvkaayZtPS4Lm0mFJ6+ZXwmcBGwa+aqcvZx6T1fUzgYtWnkctetSfJ+aSfIzleGUO5R801FtMBwr0fRJwKZBore3FwcPtsvrPzK1t1q1rTeTGZlsprDTw4V2Ei6XG9lsBoFAUNIw8aUPAYazTEkmY5RXiYaHR+RzzprVyerBUFBe/uDMmetJHns/VTkJ2Px6sJLXfhKwkot0fis8Cdj8yrfktf9/DOa6+S5JUXkAAAAASUVORK5CYI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pl-PL"/>
          </a:p>
        </p:txBody>
      </p:sp>
      <p:sp>
        <p:nvSpPr>
          <p:cNvPr id="11" name="Prostokąt 10"/>
          <p:cNvSpPr/>
          <p:nvPr/>
        </p:nvSpPr>
        <p:spPr>
          <a:xfrm>
            <a:off x="0" y="0"/>
            <a:ext cx="8403337" cy="6740307"/>
          </a:xfrm>
          <a:prstGeom prst="rect">
            <a:avLst/>
          </a:prstGeom>
        </p:spPr>
        <p:txBody>
          <a:bodyPr wrap="square">
            <a:spAutoFit/>
          </a:bodyPr>
          <a:lstStyle/>
          <a:p>
            <a:pPr>
              <a:buFont typeface="Arial" panose="020B0604020202020204" pitchFamily="34" charset="0"/>
              <a:buChar char="•"/>
            </a:pPr>
            <a:r>
              <a:rPr lang="pl-PL" sz="3600" b="1" i="0" dirty="0">
                <a:effectLst/>
                <a:latin typeface="arial" panose="020B0604020202020204" pitchFamily="34" charset="0"/>
              </a:rPr>
              <a:t>Rozmawiaj. Rozmawiaj ze swoją rodziną lub przyjaciółmi o tym, co Cię niepokoi. ...</a:t>
            </a:r>
          </a:p>
          <a:p>
            <a:pPr>
              <a:buFont typeface="Arial" panose="020B0604020202020204" pitchFamily="34" charset="0"/>
              <a:buChar char="•"/>
            </a:pPr>
            <a:r>
              <a:rPr lang="pl-PL" sz="3600" b="1" i="0" dirty="0">
                <a:effectLst/>
                <a:latin typeface="arial" panose="020B0604020202020204" pitchFamily="34" charset="0"/>
              </a:rPr>
              <a:t>Pisz. Zapisz, co Cię stresuje. ...</a:t>
            </a:r>
          </a:p>
          <a:p>
            <a:pPr>
              <a:buFont typeface="Arial" panose="020B0604020202020204" pitchFamily="34" charset="0"/>
              <a:buChar char="•"/>
            </a:pPr>
            <a:r>
              <a:rPr lang="pl-PL" sz="3600" b="1" i="0" dirty="0">
                <a:effectLst/>
                <a:latin typeface="arial" panose="020B0604020202020204" pitchFamily="34" charset="0"/>
              </a:rPr>
              <a:t>Miej hobby. W trakcie zapracowanego dnia znajdź czas na rzeczy, które sprawiają Ci radość. ...</a:t>
            </a:r>
          </a:p>
          <a:p>
            <a:pPr>
              <a:buFont typeface="Arial" panose="020B0604020202020204" pitchFamily="34" charset="0"/>
              <a:buChar char="•"/>
            </a:pPr>
            <a:r>
              <a:rPr lang="pl-PL" sz="3600" b="1" i="0" dirty="0">
                <a:effectLst/>
                <a:latin typeface="arial" panose="020B0604020202020204" pitchFamily="34" charset="0"/>
              </a:rPr>
              <a:t>Medytuj. ...</a:t>
            </a:r>
          </a:p>
          <a:p>
            <a:pPr>
              <a:buFont typeface="Arial" panose="020B0604020202020204" pitchFamily="34" charset="0"/>
              <a:buChar char="•"/>
            </a:pPr>
            <a:r>
              <a:rPr lang="pl-PL" sz="3600" b="1" i="0" dirty="0">
                <a:effectLst/>
                <a:latin typeface="arial" panose="020B0604020202020204" pitchFamily="34" charset="0"/>
              </a:rPr>
              <a:t>Ćwicz jogę ...</a:t>
            </a:r>
          </a:p>
          <a:p>
            <a:pPr>
              <a:buFont typeface="Arial" panose="020B0604020202020204" pitchFamily="34" charset="0"/>
              <a:buChar char="•"/>
            </a:pPr>
            <a:r>
              <a:rPr lang="pl-PL" sz="3600" b="1" i="0" dirty="0">
                <a:effectLst/>
                <a:latin typeface="arial" panose="020B0604020202020204" pitchFamily="34" charset="0"/>
              </a:rPr>
              <a:t>Bądź aktywny. ...</a:t>
            </a:r>
          </a:p>
          <a:p>
            <a:pPr>
              <a:buFont typeface="Arial" panose="020B0604020202020204" pitchFamily="34" charset="0"/>
              <a:buChar char="•"/>
            </a:pPr>
            <a:r>
              <a:rPr lang="pl-PL" sz="3600" b="1" i="0" dirty="0">
                <a:effectLst/>
                <a:latin typeface="arial" panose="020B0604020202020204" pitchFamily="34" charset="0"/>
              </a:rPr>
              <a:t>Wysypiaj się ...</a:t>
            </a:r>
          </a:p>
          <a:p>
            <a:pPr>
              <a:buFont typeface="Arial" panose="020B0604020202020204" pitchFamily="34" charset="0"/>
              <a:buChar char="•"/>
            </a:pPr>
            <a:r>
              <a:rPr lang="pl-PL" sz="3600" b="1" i="0" dirty="0">
                <a:effectLst/>
                <a:latin typeface="arial" panose="020B0604020202020204" pitchFamily="34" charset="0"/>
              </a:rPr>
              <a:t>Planuj.</a:t>
            </a:r>
          </a:p>
        </p:txBody>
      </p:sp>
      <p:pic>
        <p:nvPicPr>
          <p:cNvPr id="12" name="Picture 6" descr="Metody radzenia sobie z trudnymi emocjami - Czasopismo &quot;Doradca w Pomocy  Społecznej&quot; - doradcawpomocyspolecznej.p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1668" y="4354861"/>
            <a:ext cx="4321416" cy="21950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2616079"/>
      </p:ext>
    </p:extLst>
  </p:cSld>
  <p:clrMapOvr>
    <a:masterClrMapping/>
  </p:clrMapOvr>
</p:sld>
</file>

<file path=ppt/theme/theme1.xml><?xml version="1.0" encoding="utf-8"?>
<a:theme xmlns:a="http://schemas.openxmlformats.org/drawingml/2006/main" name="Wycinek">
  <a:themeElements>
    <a:clrScheme name="Wycinek">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Wycinek">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ycinek">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109</TotalTime>
  <Words>817</Words>
  <Application>Microsoft Office PowerPoint</Application>
  <PresentationFormat>Panoramiczny</PresentationFormat>
  <Paragraphs>58</Paragraphs>
  <Slides>12</Slides>
  <Notes>0</Notes>
  <HiddenSlides>0</HiddenSlides>
  <MMClips>0</MMClips>
  <ScaleCrop>false</ScaleCrop>
  <HeadingPairs>
    <vt:vector size="6" baseType="variant">
      <vt:variant>
        <vt:lpstr>Używane czcionki</vt:lpstr>
      </vt:variant>
      <vt:variant>
        <vt:i4>8</vt:i4>
      </vt:variant>
      <vt:variant>
        <vt:lpstr>Motyw</vt:lpstr>
      </vt:variant>
      <vt:variant>
        <vt:i4>1</vt:i4>
      </vt:variant>
      <vt:variant>
        <vt:lpstr>Tytuły slajdów</vt:lpstr>
      </vt:variant>
      <vt:variant>
        <vt:i4>12</vt:i4>
      </vt:variant>
    </vt:vector>
  </HeadingPairs>
  <TitlesOfParts>
    <vt:vector size="21" baseType="lpstr">
      <vt:lpstr>Arial</vt:lpstr>
      <vt:lpstr>Arial</vt:lpstr>
      <vt:lpstr>Century Gothic</vt:lpstr>
      <vt:lpstr>FiraSans-SemiBold</vt:lpstr>
      <vt:lpstr>Lato</vt:lpstr>
      <vt:lpstr>OpenSans-Bold</vt:lpstr>
      <vt:lpstr>OpenSans-Regular</vt:lpstr>
      <vt:lpstr>Wingdings 3</vt:lpstr>
      <vt:lpstr>Wycinek</vt:lpstr>
      <vt:lpstr>Jak radzić sobie ze stresem?</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Jak radzić sobie ze stresem?</dc:title>
  <dc:creator>Użytkownik systemu Windows</dc:creator>
  <cp:lastModifiedBy>szkolapotok@outlook.com</cp:lastModifiedBy>
  <cp:revision>14</cp:revision>
  <dcterms:created xsi:type="dcterms:W3CDTF">2021-04-13T18:01:43Z</dcterms:created>
  <dcterms:modified xsi:type="dcterms:W3CDTF">2021-05-09T18:25:42Z</dcterms:modified>
</cp:coreProperties>
</file>