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8" r:id="rId3"/>
    <p:sldId id="260" r:id="rId4"/>
    <p:sldId id="262" r:id="rId5"/>
    <p:sldId id="263" r:id="rId6"/>
    <p:sldId id="264" r:id="rId7"/>
    <p:sldId id="259" r:id="rId8"/>
    <p:sldId id="261" r:id="rId9"/>
    <p:sldId id="257" r:id="rId10"/>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00E821-4215-4520-909E-29B154495E78}" type="datetimeFigureOut">
              <a:rPr lang="pl-PL" smtClean="0"/>
              <a:pPr/>
              <a:t>09.05.2021</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E67720F-C896-4AAE-894E-831FF9281A8C}" type="slidenum">
              <a:rPr lang="pl-PL" smtClean="0"/>
              <a:pPr/>
              <a:t>‹#›</a:t>
            </a:fld>
            <a:endParaRPr lang="pl-PL"/>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normAutofit/>
          </a:bodyPr>
          <a:lstStyle/>
          <a:p>
            <a:endParaRPr lang="pl-PL" dirty="0"/>
          </a:p>
        </p:txBody>
      </p:sp>
      <p:sp>
        <p:nvSpPr>
          <p:cNvPr id="4" name="Symbol zastępczy numeru slajdu 3"/>
          <p:cNvSpPr>
            <a:spLocks noGrp="1"/>
          </p:cNvSpPr>
          <p:nvPr>
            <p:ph type="sldNum" sz="quarter" idx="10"/>
          </p:nvPr>
        </p:nvSpPr>
        <p:spPr/>
        <p:txBody>
          <a:bodyPr/>
          <a:lstStyle/>
          <a:p>
            <a:fld id="{FE67720F-C896-4AAE-894E-831FF9281A8C}" type="slidenum">
              <a:rPr lang="pl-PL" smtClean="0"/>
              <a:pPr/>
              <a:t>2</a:t>
            </a:fld>
            <a:endParaRPr lang="pl-PL"/>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8" name="Prostokąt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Łącznik prosty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Tytuł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pl-PL" smtClean="0"/>
              <a:t>Kliknij, aby edytować styl</a:t>
            </a:r>
            <a:endParaRPr kumimoji="0" lang="en-US"/>
          </a:p>
        </p:txBody>
      </p:sp>
      <p:sp>
        <p:nvSpPr>
          <p:cNvPr id="25" name="Podtytuł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l-PL" smtClean="0"/>
              <a:t>Kliknij, aby edytować styl wzorca podtytułu</a:t>
            </a:r>
            <a:endParaRPr kumimoji="0" lang="en-US"/>
          </a:p>
        </p:txBody>
      </p:sp>
      <p:sp>
        <p:nvSpPr>
          <p:cNvPr id="31" name="Symbol zastępczy daty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071B199E-C474-426A-9A81-FFEDEAD60DF5}" type="datetimeFigureOut">
              <a:rPr lang="pl-PL" smtClean="0"/>
              <a:pPr/>
              <a:t>09.05.2021</a:t>
            </a:fld>
            <a:endParaRPr lang="pl-PL"/>
          </a:p>
        </p:txBody>
      </p:sp>
      <p:sp>
        <p:nvSpPr>
          <p:cNvPr id="18" name="Symbol zastępczy stopki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pl-PL"/>
          </a:p>
        </p:txBody>
      </p:sp>
      <p:sp>
        <p:nvSpPr>
          <p:cNvPr id="29" name="Symbol zastępczy numeru slajdu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D91ACEC3-372B-4BB1-A81F-9A8FFE66B34E}" type="slidenum">
              <a:rPr lang="pl-PL" smtClean="0"/>
              <a:pPr/>
              <a:t>‹#›</a:t>
            </a:fld>
            <a:endParaRPr lang="pl-PL"/>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p:txBody>
          <a:bodyPr vert="eaVer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071B199E-C474-426A-9A81-FFEDEAD60DF5}" type="datetimeFigureOut">
              <a:rPr lang="pl-PL" smtClean="0"/>
              <a:pPr/>
              <a:t>09.05.2021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D91ACEC3-372B-4BB1-A81F-9A8FFE66B34E}"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553200" y="274955"/>
            <a:ext cx="1524000" cy="5851525"/>
          </a:xfrm>
        </p:spPr>
        <p:txBody>
          <a:bodyPr vert="eaVert" anchor="t"/>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a:xfrm>
            <a:off x="457200" y="274642"/>
            <a:ext cx="6019800" cy="5851525"/>
          </a:xfrm>
        </p:spPr>
        <p:txBody>
          <a:bodyPr vert="eaVer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a:xfrm>
            <a:off x="4242816" y="6557946"/>
            <a:ext cx="2002464" cy="226902"/>
          </a:xfrm>
        </p:spPr>
        <p:txBody>
          <a:bodyPr/>
          <a:lstStyle/>
          <a:p>
            <a:fld id="{071B199E-C474-426A-9A81-FFEDEAD60DF5}" type="datetimeFigureOut">
              <a:rPr lang="pl-PL" smtClean="0"/>
              <a:pPr/>
              <a:t>09.05.2021</a:t>
            </a:fld>
            <a:endParaRPr lang="pl-PL"/>
          </a:p>
        </p:txBody>
      </p:sp>
      <p:sp>
        <p:nvSpPr>
          <p:cNvPr id="5" name="Symbol zastępczy stopki 4"/>
          <p:cNvSpPr>
            <a:spLocks noGrp="1"/>
          </p:cNvSpPr>
          <p:nvPr>
            <p:ph type="ftr" sz="quarter" idx="11"/>
          </p:nvPr>
        </p:nvSpPr>
        <p:spPr>
          <a:xfrm>
            <a:off x="457200" y="6556248"/>
            <a:ext cx="3657600" cy="228600"/>
          </a:xfrm>
        </p:spPr>
        <p:txBody>
          <a:bodyPr/>
          <a:lstStyle/>
          <a:p>
            <a:endParaRPr lang="pl-PL"/>
          </a:p>
        </p:txBody>
      </p:sp>
      <p:sp>
        <p:nvSpPr>
          <p:cNvPr id="6" name="Symbol zastępczy numeru slajdu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D91ACEC3-372B-4BB1-A81F-9A8FFE66B34E}"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smtClean="0"/>
              <a:t>Kliknij, aby edytować styl</a:t>
            </a:r>
            <a:endParaRPr kumimoji="0" lang="en-US"/>
          </a:p>
        </p:txBody>
      </p:sp>
      <p:sp>
        <p:nvSpPr>
          <p:cNvPr id="3" name="Symbol zastępczy zawartości 2"/>
          <p:cNvSpPr>
            <a:spLocks noGrp="1"/>
          </p:cNvSpPr>
          <p:nvPr>
            <p:ph idx="1"/>
          </p:nvPr>
        </p:nvSpPr>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071B199E-C474-426A-9A81-FFEDEAD60DF5}" type="datetimeFigureOut">
              <a:rPr lang="pl-PL" smtClean="0"/>
              <a:pPr/>
              <a:t>09.05.2021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D91ACEC3-372B-4BB1-A81F-9A8FFE66B34E}" type="slidenum">
              <a:rPr lang="pl-PL" smtClean="0"/>
              <a:pPr/>
              <a:t>‹#›</a:t>
            </a:fld>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pl-PL" smtClean="0"/>
              <a:t>Kliknij, aby edytować styl</a:t>
            </a:r>
            <a:endParaRPr kumimoji="0" lang="en-US"/>
          </a:p>
        </p:txBody>
      </p:sp>
      <p:sp>
        <p:nvSpPr>
          <p:cNvPr id="3" name="Symbol zastępczy tekstu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l-PL" smtClean="0"/>
              <a:t>Kliknij, aby edytować style wzorca tekstu</a:t>
            </a:r>
          </a:p>
        </p:txBody>
      </p:sp>
      <p:sp>
        <p:nvSpPr>
          <p:cNvPr id="4" name="Symbol zastępczy daty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071B199E-C474-426A-9A81-FFEDEAD60DF5}" type="datetimeFigureOut">
              <a:rPr lang="pl-PL" smtClean="0"/>
              <a:pPr/>
              <a:t>09.05.2021</a:t>
            </a:fld>
            <a:endParaRPr lang="pl-PL"/>
          </a:p>
        </p:txBody>
      </p:sp>
      <p:sp>
        <p:nvSpPr>
          <p:cNvPr id="5" name="Symbol zastępczy stopki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pl-PL"/>
          </a:p>
        </p:txBody>
      </p:sp>
      <p:sp>
        <p:nvSpPr>
          <p:cNvPr id="6" name="Symbol zastępczy numeru slajdu 5"/>
          <p:cNvSpPr>
            <a:spLocks noGrp="1"/>
          </p:cNvSpPr>
          <p:nvPr>
            <p:ph type="sldNum" sz="quarter" idx="12"/>
          </p:nvPr>
        </p:nvSpPr>
        <p:spPr>
          <a:xfrm>
            <a:off x="6733952" y="6555112"/>
            <a:ext cx="588336" cy="228600"/>
          </a:xfrm>
        </p:spPr>
        <p:txBody>
          <a:bodyPr/>
          <a:lstStyle/>
          <a:p>
            <a:fld id="{D91ACEC3-372B-4BB1-A81F-9A8FFE66B34E}" type="slidenum">
              <a:rPr lang="pl-PL" smtClean="0"/>
              <a:pPr/>
              <a:t>‹#›</a:t>
            </a:fld>
            <a:endParaRPr lang="pl-PL"/>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a:xfrm>
            <a:off x="457200" y="320040"/>
            <a:ext cx="7242048" cy="1143000"/>
          </a:xfrm>
        </p:spPr>
        <p:txBody>
          <a:bodyPr/>
          <a:lstStyle/>
          <a:p>
            <a:r>
              <a:rPr kumimoji="0" lang="pl-PL" smtClean="0"/>
              <a:t>Kliknij, aby edytować styl</a:t>
            </a:r>
            <a:endParaRPr kumimoji="0" lang="en-US"/>
          </a:p>
        </p:txBody>
      </p:sp>
      <p:sp>
        <p:nvSpPr>
          <p:cNvPr id="3" name="Symbol zastępczy zawartości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zawartości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daty 4"/>
          <p:cNvSpPr>
            <a:spLocks noGrp="1"/>
          </p:cNvSpPr>
          <p:nvPr>
            <p:ph type="dt" sz="half" idx="10"/>
          </p:nvPr>
        </p:nvSpPr>
        <p:spPr/>
        <p:txBody>
          <a:bodyPr/>
          <a:lstStyle/>
          <a:p>
            <a:fld id="{071B199E-C474-426A-9A81-FFEDEAD60DF5}" type="datetimeFigureOut">
              <a:rPr lang="pl-PL" smtClean="0"/>
              <a:pPr/>
              <a:t>09.05.2021</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D91ACEC3-372B-4BB1-A81F-9A8FFE66B34E}" type="slidenum">
              <a:rPr lang="pl-PL" smtClean="0"/>
              <a:pPr/>
              <a:t>‹#›</a:t>
            </a:fld>
            <a:endParaRPr lang="pl-P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320040"/>
            <a:ext cx="7242048" cy="1143000"/>
          </a:xfrm>
        </p:spPr>
        <p:txBody>
          <a:bodyPr anchor="b"/>
          <a:lstStyle>
            <a:lvl1pPr>
              <a:defRPr/>
            </a:lvl1pPr>
            <a:extLst/>
          </a:lstStyle>
          <a:p>
            <a:r>
              <a:rPr kumimoji="0" lang="pl-PL" smtClean="0"/>
              <a:t>Kliknij, aby edytować styl</a:t>
            </a:r>
            <a:endParaRPr kumimoji="0" lang="en-US"/>
          </a:p>
        </p:txBody>
      </p:sp>
      <p:sp>
        <p:nvSpPr>
          <p:cNvPr id="3" name="Symbol zastępczy tekstu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l-PL" smtClean="0"/>
              <a:t>Kliknij, aby edytować style wzorca tekstu</a:t>
            </a:r>
          </a:p>
        </p:txBody>
      </p:sp>
      <p:sp>
        <p:nvSpPr>
          <p:cNvPr id="4" name="Symbol zastępczy tekstu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l-PL" smtClean="0"/>
              <a:t>Kliknij, aby edytować style wzorca tekstu</a:t>
            </a:r>
          </a:p>
        </p:txBody>
      </p:sp>
      <p:sp>
        <p:nvSpPr>
          <p:cNvPr id="5" name="Symbol zastępczy zawartości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6" name="Symbol zastępczy zawartości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7" name="Symbol zastępczy daty 6"/>
          <p:cNvSpPr>
            <a:spLocks noGrp="1"/>
          </p:cNvSpPr>
          <p:nvPr>
            <p:ph type="dt" sz="half" idx="10"/>
          </p:nvPr>
        </p:nvSpPr>
        <p:spPr/>
        <p:txBody>
          <a:bodyPr/>
          <a:lstStyle/>
          <a:p>
            <a:fld id="{071B199E-C474-426A-9A81-FFEDEAD60DF5}" type="datetimeFigureOut">
              <a:rPr lang="pl-PL" smtClean="0"/>
              <a:pPr/>
              <a:t>09.05.2021</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D91ACEC3-372B-4BB1-A81F-9A8FFE66B34E}" type="slidenum">
              <a:rPr lang="pl-PL" smtClean="0"/>
              <a:pPr/>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a:xfrm>
            <a:off x="457200" y="320040"/>
            <a:ext cx="7242048" cy="1143000"/>
          </a:xfrm>
        </p:spPr>
        <p:txBody>
          <a:bodyPr/>
          <a:lstStyle/>
          <a:p>
            <a:r>
              <a:rPr kumimoji="0" lang="pl-PL" smtClean="0"/>
              <a:t>Kliknij, aby edytować styl</a:t>
            </a:r>
            <a:endParaRPr kumimoji="0" lang="en-US"/>
          </a:p>
        </p:txBody>
      </p:sp>
      <p:sp>
        <p:nvSpPr>
          <p:cNvPr id="3" name="Symbol zastępczy daty 2"/>
          <p:cNvSpPr>
            <a:spLocks noGrp="1"/>
          </p:cNvSpPr>
          <p:nvPr>
            <p:ph type="dt" sz="half" idx="10"/>
          </p:nvPr>
        </p:nvSpPr>
        <p:spPr/>
        <p:txBody>
          <a:bodyPr/>
          <a:lstStyle/>
          <a:p>
            <a:fld id="{071B199E-C474-426A-9A81-FFEDEAD60DF5}" type="datetimeFigureOut">
              <a:rPr lang="pl-PL" smtClean="0"/>
              <a:pPr/>
              <a:t>09.05.2021</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D91ACEC3-372B-4BB1-A81F-9A8FFE66B34E}" type="slidenum">
              <a:rPr lang="pl-PL" smtClean="0"/>
              <a:pPr/>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lvl1pPr>
              <a:defRPr>
                <a:solidFill>
                  <a:schemeClr val="tx2"/>
                </a:solidFill>
              </a:defRPr>
            </a:lvl1pPr>
            <a:extLst/>
          </a:lstStyle>
          <a:p>
            <a:fld id="{071B199E-C474-426A-9A81-FFEDEAD60DF5}" type="datetimeFigureOut">
              <a:rPr lang="pl-PL" smtClean="0"/>
              <a:pPr/>
              <a:t>09.05.2021</a:t>
            </a:fld>
            <a:endParaRPr lang="pl-PL"/>
          </a:p>
        </p:txBody>
      </p:sp>
      <p:sp>
        <p:nvSpPr>
          <p:cNvPr id="3" name="Symbol zastępczy stopki 2"/>
          <p:cNvSpPr>
            <a:spLocks noGrp="1"/>
          </p:cNvSpPr>
          <p:nvPr>
            <p:ph type="ftr" sz="quarter" idx="11"/>
          </p:nvPr>
        </p:nvSpPr>
        <p:spPr/>
        <p:txBody>
          <a:bodyPr/>
          <a:lstStyle>
            <a:lvl1pPr>
              <a:defRPr>
                <a:solidFill>
                  <a:schemeClr val="tx2"/>
                </a:solidFill>
              </a:defRPr>
            </a:lvl1pPr>
            <a:extLst/>
          </a:lstStyle>
          <a:p>
            <a:endParaRPr lang="pl-PL"/>
          </a:p>
        </p:txBody>
      </p:sp>
      <p:sp>
        <p:nvSpPr>
          <p:cNvPr id="4" name="Symbol zastępczy numeru slajdu 3"/>
          <p:cNvSpPr>
            <a:spLocks noGrp="1"/>
          </p:cNvSpPr>
          <p:nvPr>
            <p:ph type="sldNum" sz="quarter" idx="12"/>
          </p:nvPr>
        </p:nvSpPr>
        <p:spPr/>
        <p:txBody>
          <a:bodyPr/>
          <a:lstStyle/>
          <a:p>
            <a:fld id="{D91ACEC3-372B-4BB1-A81F-9A8FFE66B34E}"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pl-PL" smtClean="0"/>
              <a:t>Kliknij, aby edytować styl</a:t>
            </a:r>
            <a:endParaRPr kumimoji="0" lang="en-US"/>
          </a:p>
        </p:txBody>
      </p:sp>
      <p:sp>
        <p:nvSpPr>
          <p:cNvPr id="3" name="Symbol zastępczy tekstu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pl-PL" smtClean="0"/>
              <a:t>Kliknij, aby edytować style wzorca tekstu</a:t>
            </a:r>
          </a:p>
        </p:txBody>
      </p:sp>
      <p:sp>
        <p:nvSpPr>
          <p:cNvPr id="4" name="Symbol zastępczy zawartości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5" name="Symbol zastępczy daty 4"/>
          <p:cNvSpPr>
            <a:spLocks noGrp="1"/>
          </p:cNvSpPr>
          <p:nvPr>
            <p:ph type="dt" sz="half" idx="10"/>
          </p:nvPr>
        </p:nvSpPr>
        <p:spPr/>
        <p:txBody>
          <a:bodyPr/>
          <a:lstStyle/>
          <a:p>
            <a:fld id="{071B199E-C474-426A-9A81-FFEDEAD60DF5}" type="datetimeFigureOut">
              <a:rPr lang="pl-PL" smtClean="0"/>
              <a:pPr/>
              <a:t>09.05.2021</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D91ACEC3-372B-4BB1-A81F-9A8FFE66B34E}" type="slidenum">
              <a:rPr lang="pl-PL" smtClean="0"/>
              <a:pPr/>
              <a:t>‹#›</a:t>
            </a:fld>
            <a:endParaRPr lang="pl-P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8" name="Prostokąt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Prostokąt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ytuł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pl-PL" smtClean="0"/>
              <a:t>Kliknij, aby edytować styl</a:t>
            </a:r>
            <a:endParaRPr kumimoji="0" lang="en-US" dirty="0"/>
          </a:p>
        </p:txBody>
      </p:sp>
      <p:sp>
        <p:nvSpPr>
          <p:cNvPr id="4" name="Symbol zastępczy tekstu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pl-PL" smtClean="0"/>
              <a:t>Kliknij, aby edytować style wzorca tekstu</a:t>
            </a:r>
          </a:p>
        </p:txBody>
      </p:sp>
      <p:sp>
        <p:nvSpPr>
          <p:cNvPr id="5" name="Symbol zastępczy daty 4"/>
          <p:cNvSpPr>
            <a:spLocks noGrp="1"/>
          </p:cNvSpPr>
          <p:nvPr>
            <p:ph type="dt" sz="half" idx="10"/>
          </p:nvPr>
        </p:nvSpPr>
        <p:spPr/>
        <p:txBody>
          <a:bodyPr/>
          <a:lstStyle/>
          <a:p>
            <a:fld id="{071B199E-C474-426A-9A81-FFEDEAD60DF5}" type="datetimeFigureOut">
              <a:rPr lang="pl-PL" smtClean="0"/>
              <a:pPr/>
              <a:t>09.05.2021</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D91ACEC3-372B-4BB1-A81F-9A8FFE66B34E}" type="slidenum">
              <a:rPr lang="pl-PL" smtClean="0"/>
              <a:pPr/>
              <a:t>‹#›</a:t>
            </a:fld>
            <a:endParaRPr lang="pl-PL"/>
          </a:p>
        </p:txBody>
      </p:sp>
      <p:sp>
        <p:nvSpPr>
          <p:cNvPr id="10" name="Symbol zastępczy obrazu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pl-PL" smtClean="0"/>
              <a:t>Kliknij ikonę, aby dodać obraz</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5000" b="-25000"/>
          </a:stretch>
        </a:blipFill>
        <a:effectLst/>
      </p:bgPr>
    </p:bg>
    <p:spTree>
      <p:nvGrpSpPr>
        <p:cNvPr id="1" name=""/>
        <p:cNvGrpSpPr/>
        <p:nvPr/>
      </p:nvGrpSpPr>
      <p:grpSpPr>
        <a:xfrm>
          <a:off x="0" y="0"/>
          <a:ext cx="0" cy="0"/>
          <a:chOff x="0" y="0"/>
          <a:chExt cx="0" cy="0"/>
        </a:xfrm>
      </p:grpSpPr>
      <p:sp>
        <p:nvSpPr>
          <p:cNvPr id="9" name="Prostokąt 8"/>
          <p:cNvSpPr/>
          <p:nvPr/>
        </p:nvSpPr>
        <p:spPr>
          <a:xfrm flipH="1">
            <a:off x="8153400" y="0"/>
            <a:ext cx="990600" cy="6858000"/>
          </a:xfrm>
          <a:prstGeom prst="rect">
            <a:avLst/>
          </a:prstGeom>
          <a:blipFill>
            <a:blip r:embed="rId14">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Symbol zastępczy tytułu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pl-PL" smtClean="0"/>
              <a:t>Kliknij, aby edytować styl</a:t>
            </a:r>
            <a:endParaRPr kumimoji="0" lang="en-US"/>
          </a:p>
        </p:txBody>
      </p:sp>
      <p:sp>
        <p:nvSpPr>
          <p:cNvPr id="31" name="Symbol zastępczy tekstu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pl-PL" smtClean="0"/>
              <a:t>Kliknij, aby edytować style wzorca tekstu</a:t>
            </a:r>
          </a:p>
          <a:p>
            <a:pPr lvl="1" eaLnBrk="1" latinLnBrk="0" hangingPunct="1"/>
            <a:r>
              <a:rPr kumimoji="0" lang="pl-PL" smtClean="0"/>
              <a:t>Drugi poziom</a:t>
            </a:r>
          </a:p>
          <a:p>
            <a:pPr lvl="2" eaLnBrk="1" latinLnBrk="0" hangingPunct="1"/>
            <a:r>
              <a:rPr kumimoji="0" lang="pl-PL" smtClean="0"/>
              <a:t>Trzeci poziom</a:t>
            </a:r>
          </a:p>
          <a:p>
            <a:pPr lvl="3" eaLnBrk="1" latinLnBrk="0" hangingPunct="1"/>
            <a:r>
              <a:rPr kumimoji="0" lang="pl-PL" smtClean="0"/>
              <a:t>Czwarty poziom</a:t>
            </a:r>
          </a:p>
          <a:p>
            <a:pPr lvl="4" eaLnBrk="1" latinLnBrk="0" hangingPunct="1"/>
            <a:r>
              <a:rPr kumimoji="0" lang="pl-PL" smtClean="0"/>
              <a:t>Piąty poziom</a:t>
            </a:r>
            <a:endParaRPr kumimoji="0" lang="en-US"/>
          </a:p>
        </p:txBody>
      </p:sp>
      <p:sp>
        <p:nvSpPr>
          <p:cNvPr id="27" name="Symbol zastępczy daty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071B199E-C474-426A-9A81-FFEDEAD60DF5}" type="datetimeFigureOut">
              <a:rPr lang="pl-PL" smtClean="0"/>
              <a:pPr/>
              <a:t>09.05.2021</a:t>
            </a:fld>
            <a:endParaRPr lang="pl-PL"/>
          </a:p>
        </p:txBody>
      </p:sp>
      <p:sp>
        <p:nvSpPr>
          <p:cNvPr id="4" name="Symbol zastępczy stopki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pl-PL"/>
          </a:p>
        </p:txBody>
      </p:sp>
      <p:sp>
        <p:nvSpPr>
          <p:cNvPr id="16" name="Symbol zastępczy numeru slajdu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D91ACEC3-372B-4BB1-A81F-9A8FFE66B34E}"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3571868" y="1214422"/>
            <a:ext cx="5105400" cy="1752592"/>
          </a:xfrm>
        </p:spPr>
        <p:txBody>
          <a:bodyPr/>
          <a:lstStyle/>
          <a:p>
            <a:pPr algn="ctr"/>
            <a:r>
              <a:rPr lang="pl-PL" dirty="0" smtClean="0"/>
              <a:t>Stres i jak sobie </a:t>
            </a:r>
            <a:br>
              <a:rPr lang="pl-PL" dirty="0" smtClean="0"/>
            </a:br>
            <a:r>
              <a:rPr lang="pl-PL" dirty="0" smtClean="0"/>
              <a:t>z nim radzić</a:t>
            </a:r>
            <a:endParaRPr lang="pl-PL" dirty="0"/>
          </a:p>
        </p:txBody>
      </p:sp>
      <p:sp>
        <p:nvSpPr>
          <p:cNvPr id="3" name="Podtytuł 2"/>
          <p:cNvSpPr>
            <a:spLocks noGrp="1"/>
          </p:cNvSpPr>
          <p:nvPr>
            <p:ph type="subTitle" idx="1"/>
          </p:nvPr>
        </p:nvSpPr>
        <p:spPr>
          <a:xfrm>
            <a:off x="3357554" y="3214686"/>
            <a:ext cx="5114778" cy="1101248"/>
          </a:xfrm>
        </p:spPr>
        <p:txBody>
          <a:bodyPr/>
          <a:lstStyle/>
          <a:p>
            <a:r>
              <a:rPr lang="pl-PL" dirty="0" smtClean="0"/>
              <a:t>Julia Zych</a:t>
            </a:r>
            <a:endParaRPr lang="pl-PL" dirty="0"/>
          </a:p>
        </p:txBody>
      </p:sp>
      <p:pic>
        <p:nvPicPr>
          <p:cNvPr id="1029" name="Picture 5" descr="Stres- przyczyny, objawy i jak go pokonać (poradnik)"/>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14282" y="3071810"/>
            <a:ext cx="5489942" cy="350032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smtClean="0"/>
              <a:t>stres</a:t>
            </a:r>
            <a:endParaRPr lang="pl-PL" dirty="0"/>
          </a:p>
        </p:txBody>
      </p:sp>
      <p:sp>
        <p:nvSpPr>
          <p:cNvPr id="3" name="Symbol zastępczy zawartości 2"/>
          <p:cNvSpPr>
            <a:spLocks noGrp="1"/>
          </p:cNvSpPr>
          <p:nvPr>
            <p:ph idx="1"/>
          </p:nvPr>
        </p:nvSpPr>
        <p:spPr>
          <a:xfrm>
            <a:off x="500034" y="1785926"/>
            <a:ext cx="7239000" cy="1533832"/>
          </a:xfrm>
          <a:ln>
            <a:solidFill>
              <a:schemeClr val="accent4">
                <a:lumMod val="50000"/>
              </a:schemeClr>
            </a:solidFill>
          </a:ln>
          <a:effectLst>
            <a:glow rad="101600">
              <a:schemeClr val="accent1">
                <a:lumMod val="50000"/>
                <a:alpha val="60000"/>
              </a:schemeClr>
            </a:glow>
          </a:effectLst>
        </p:spPr>
        <p:txBody>
          <a:bodyPr/>
          <a:lstStyle/>
          <a:p>
            <a:pPr>
              <a:buNone/>
            </a:pPr>
            <a:r>
              <a:rPr lang="pl-PL" dirty="0" smtClean="0">
                <a:solidFill>
                  <a:schemeClr val="accent2">
                    <a:lumMod val="50000"/>
                  </a:schemeClr>
                </a:solidFill>
              </a:rPr>
              <a:t>   </a:t>
            </a:r>
            <a:r>
              <a:rPr lang="pl-PL" b="1" dirty="0" smtClean="0">
                <a:solidFill>
                  <a:srgbClr val="000000"/>
                </a:solidFill>
              </a:rPr>
              <a:t>Stres</a:t>
            </a:r>
            <a:r>
              <a:rPr lang="pl-PL" dirty="0" smtClean="0">
                <a:solidFill>
                  <a:srgbClr val="000000"/>
                </a:solidFill>
              </a:rPr>
              <a:t> jest reakcją przystosowawczą organizmu do nowej sytuacji, regulowaną przez układy: nerwowy i hormonalny.</a:t>
            </a:r>
            <a:endParaRPr lang="pl-PL" dirty="0">
              <a:solidFill>
                <a:srgbClr val="000000"/>
              </a:solidFill>
            </a:endParaRPr>
          </a:p>
        </p:txBody>
      </p:sp>
      <p:pic>
        <p:nvPicPr>
          <p:cNvPr id="5124" name="Picture 4" descr="Jak radzić sobie ze stresem w pracy? 22 sposoby i praktyki - Lepszy Manager"/>
          <p:cNvPicPr>
            <a:picLocks noChangeAspect="1" noChangeArrowheads="1"/>
          </p:cNvPicPr>
          <p:nvPr/>
        </p:nvPicPr>
        <p:blipFill>
          <a:blip r:embed="rId3"/>
          <a:srcRect/>
          <a:stretch>
            <a:fillRect/>
          </a:stretch>
        </p:blipFill>
        <p:spPr bwMode="auto">
          <a:xfrm>
            <a:off x="428596" y="3614553"/>
            <a:ext cx="4476730" cy="2093017"/>
          </a:xfrm>
          <a:prstGeom prst="rect">
            <a:avLst/>
          </a:prstGeom>
          <a:ln>
            <a:noFill/>
          </a:ln>
          <a:effectLst>
            <a:softEdge rad="112500"/>
          </a:effectLst>
        </p:spPr>
      </p:pic>
      <p:pic>
        <p:nvPicPr>
          <p:cNvPr id="5126" name="Picture 6" descr="Stres jako choroba cywilizacyjna - jak zdominowany stresem styl życia  wpływa na nasze zdrowie. - koena"/>
          <p:cNvPicPr>
            <a:picLocks noChangeAspect="1" noChangeArrowheads="1"/>
          </p:cNvPicPr>
          <p:nvPr/>
        </p:nvPicPr>
        <p:blipFill>
          <a:blip r:embed="rId4"/>
          <a:srcRect/>
          <a:stretch>
            <a:fillRect/>
          </a:stretch>
        </p:blipFill>
        <p:spPr bwMode="auto">
          <a:xfrm>
            <a:off x="4357686" y="4286256"/>
            <a:ext cx="3580438" cy="2237774"/>
          </a:xfrm>
          <a:prstGeom prst="rect">
            <a:avLst/>
          </a:prstGeom>
          <a:ln>
            <a:noFill/>
          </a:ln>
          <a:effectLst>
            <a:softEdge rad="112500"/>
          </a:effectLst>
        </p:spPr>
      </p:pic>
      <p:pic>
        <p:nvPicPr>
          <p:cNvPr id="7" name="Picture 6" descr="Hiacynty - porada Leroy Merlin"/>
          <p:cNvPicPr>
            <a:picLocks noChangeAspect="1" noChangeArrowheads="1"/>
          </p:cNvPicPr>
          <p:nvPr/>
        </p:nvPicPr>
        <p:blipFill>
          <a:blip r:embed="rId5">
            <a:clrChange>
              <a:clrFrom>
                <a:srgbClr val="FFFFFF"/>
              </a:clrFrom>
              <a:clrTo>
                <a:srgbClr val="FFFFFF">
                  <a:alpha val="0"/>
                </a:srgbClr>
              </a:clrTo>
            </a:clrChange>
          </a:blip>
          <a:stretch>
            <a:fillRect/>
          </a:stretch>
        </p:blipFill>
        <p:spPr bwMode="auto">
          <a:xfrm rot="20621259" flipH="1">
            <a:off x="3818118" y="4929041"/>
            <a:ext cx="1294151" cy="1938941"/>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smtClean="0"/>
              <a:t>Odporność na stres</a:t>
            </a:r>
            <a:endParaRPr lang="pl-PL" dirty="0"/>
          </a:p>
        </p:txBody>
      </p:sp>
      <p:sp>
        <p:nvSpPr>
          <p:cNvPr id="3" name="Symbol zastępczy zawartości 2"/>
          <p:cNvSpPr>
            <a:spLocks noGrp="1"/>
          </p:cNvSpPr>
          <p:nvPr>
            <p:ph idx="1"/>
          </p:nvPr>
        </p:nvSpPr>
        <p:spPr>
          <a:xfrm>
            <a:off x="457200" y="1609416"/>
            <a:ext cx="7239000" cy="4319914"/>
          </a:xfrm>
          <a:ln>
            <a:solidFill>
              <a:srgbClr val="000000"/>
            </a:solidFill>
          </a:ln>
          <a:effectLst>
            <a:glow rad="101600">
              <a:schemeClr val="tx2">
                <a:lumMod val="50000"/>
                <a:alpha val="60000"/>
              </a:schemeClr>
            </a:glow>
          </a:effectLst>
        </p:spPr>
        <p:txBody>
          <a:bodyPr>
            <a:normAutofit/>
          </a:bodyPr>
          <a:lstStyle/>
          <a:p>
            <a:pPr>
              <a:buNone/>
            </a:pPr>
            <a:r>
              <a:rPr lang="pl-PL" dirty="0" smtClean="0">
                <a:solidFill>
                  <a:srgbClr val="000000"/>
                </a:solidFill>
              </a:rPr>
              <a:t>   </a:t>
            </a:r>
            <a:r>
              <a:rPr lang="pl-PL" sz="2400" dirty="0" smtClean="0">
                <a:solidFill>
                  <a:srgbClr val="000000"/>
                </a:solidFill>
              </a:rPr>
              <a:t>Każda osoba ma inny poziom odporności na stres, który zależy od bardzo wielu czynników. Najczęściej wymienia się: geny, doświadczenia z okresu dzieciństwa i dorastania, ogólna postawa życiowa, poziom poczucia własnej wartości, poczucie kontroli własnego życia. Ważne, aby zdawać sobie sprawę, że ta sama sytuacja        dla jednaj osoby może być nic nie znaczącą błahostką lub ewentualnie pobudzającym wyzwaniem, a dla innej katastrofą nie do przejścia.</a:t>
            </a:r>
            <a:endParaRPr lang="pl-PL" sz="2400" dirty="0">
              <a:solidFill>
                <a:srgbClr val="000000"/>
              </a:solidFill>
            </a:endParaRPr>
          </a:p>
        </p:txBody>
      </p:sp>
      <p:pic>
        <p:nvPicPr>
          <p:cNvPr id="4" name="Picture 2" descr="Hiacynty na białym tle"/>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000728" y="4893455"/>
            <a:ext cx="3143272" cy="1964545"/>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rostokąt 5"/>
          <p:cNvSpPr/>
          <p:nvPr/>
        </p:nvSpPr>
        <p:spPr>
          <a:xfrm>
            <a:off x="0" y="5214950"/>
            <a:ext cx="8143900" cy="357190"/>
          </a:xfrm>
          <a:prstGeom prst="rect">
            <a:avLst/>
          </a:prstGeom>
          <a:solidFill>
            <a:schemeClr val="tx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endParaRPr lang="pl-PL"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 name="Tytuł 1"/>
          <p:cNvSpPr>
            <a:spLocks noGrp="1"/>
          </p:cNvSpPr>
          <p:nvPr>
            <p:ph type="title"/>
          </p:nvPr>
        </p:nvSpPr>
        <p:spPr>
          <a:xfrm>
            <a:off x="500034" y="285728"/>
            <a:ext cx="7239000" cy="1143000"/>
          </a:xfrm>
        </p:spPr>
        <p:txBody>
          <a:bodyPr>
            <a:normAutofit fontScale="90000"/>
          </a:bodyPr>
          <a:lstStyle/>
          <a:p>
            <a:pPr algn="ctr"/>
            <a:r>
              <a:rPr lang="pl-PL" dirty="0" smtClean="0"/>
              <a:t>Stres </a:t>
            </a:r>
            <a:r>
              <a:rPr lang="pl-PL" smtClean="0"/>
              <a:t>krótkotrwały </a:t>
            </a:r>
            <a:br>
              <a:rPr lang="pl-PL" smtClean="0"/>
            </a:br>
            <a:r>
              <a:rPr lang="pl-PL" smtClean="0"/>
              <a:t>i </a:t>
            </a:r>
            <a:r>
              <a:rPr lang="pl-PL" dirty="0" smtClean="0"/>
              <a:t>długotrwały</a:t>
            </a:r>
            <a:endParaRPr lang="pl-PL" dirty="0"/>
          </a:p>
        </p:txBody>
      </p:sp>
      <p:sp>
        <p:nvSpPr>
          <p:cNvPr id="3" name="Symbol zastępczy zawartości 2"/>
          <p:cNvSpPr>
            <a:spLocks noGrp="1"/>
          </p:cNvSpPr>
          <p:nvPr>
            <p:ph idx="1"/>
          </p:nvPr>
        </p:nvSpPr>
        <p:spPr>
          <a:xfrm>
            <a:off x="500034" y="1571612"/>
            <a:ext cx="7239000" cy="2786082"/>
          </a:xfrm>
          <a:ln>
            <a:solidFill>
              <a:srgbClr val="000000"/>
            </a:solidFill>
          </a:ln>
          <a:effectLst>
            <a:glow rad="101600">
              <a:schemeClr val="tx2">
                <a:lumMod val="50000"/>
                <a:alpha val="60000"/>
              </a:schemeClr>
            </a:glow>
          </a:effectLst>
        </p:spPr>
        <p:txBody>
          <a:bodyPr/>
          <a:lstStyle/>
          <a:p>
            <a:pPr>
              <a:buNone/>
            </a:pPr>
            <a:r>
              <a:rPr lang="pl-PL" dirty="0" smtClean="0">
                <a:solidFill>
                  <a:srgbClr val="000000"/>
                </a:solidFill>
              </a:rPr>
              <a:t>   </a:t>
            </a:r>
            <a:r>
              <a:rPr lang="pl-PL" sz="2400" b="1" dirty="0" smtClean="0">
                <a:solidFill>
                  <a:srgbClr val="000000"/>
                </a:solidFill>
              </a:rPr>
              <a:t>Krótkotrwały stres </a:t>
            </a:r>
            <a:r>
              <a:rPr lang="pl-PL" sz="2400" dirty="0" smtClean="0">
                <a:solidFill>
                  <a:srgbClr val="000000"/>
                </a:solidFill>
              </a:rPr>
              <a:t>(</a:t>
            </a:r>
            <a:r>
              <a:rPr lang="pl-PL" sz="2400" dirty="0" err="1" smtClean="0">
                <a:solidFill>
                  <a:srgbClr val="000000"/>
                </a:solidFill>
              </a:rPr>
              <a:t>stres</a:t>
            </a:r>
            <a:r>
              <a:rPr lang="pl-PL" sz="2400" dirty="0" smtClean="0">
                <a:solidFill>
                  <a:srgbClr val="000000"/>
                </a:solidFill>
              </a:rPr>
              <a:t> pozytywny) powoduje, że jesteśmy zdolni do większego wysiłku, np. mobilizuje do nauki.</a:t>
            </a:r>
          </a:p>
          <a:p>
            <a:pPr>
              <a:buNone/>
            </a:pPr>
            <a:r>
              <a:rPr lang="pl-PL" sz="2400" dirty="0" smtClean="0">
                <a:solidFill>
                  <a:srgbClr val="000000"/>
                </a:solidFill>
              </a:rPr>
              <a:t>   </a:t>
            </a:r>
            <a:r>
              <a:rPr lang="pl-PL" sz="2400" b="1" dirty="0" smtClean="0">
                <a:solidFill>
                  <a:srgbClr val="000000"/>
                </a:solidFill>
              </a:rPr>
              <a:t>Długotrwały stres </a:t>
            </a:r>
            <a:r>
              <a:rPr lang="pl-PL" sz="2400" dirty="0" smtClean="0">
                <a:solidFill>
                  <a:srgbClr val="000000"/>
                </a:solidFill>
              </a:rPr>
              <a:t>(</a:t>
            </a:r>
            <a:r>
              <a:rPr lang="pl-PL" sz="2400" dirty="0" err="1" smtClean="0">
                <a:solidFill>
                  <a:srgbClr val="000000"/>
                </a:solidFill>
              </a:rPr>
              <a:t>stres</a:t>
            </a:r>
            <a:r>
              <a:rPr lang="pl-PL" sz="2400" dirty="0" smtClean="0">
                <a:solidFill>
                  <a:srgbClr val="000000"/>
                </a:solidFill>
              </a:rPr>
              <a:t> negatywny) jest szkodliwy dla organizmu. Zamiast mobilizować, sprawia, że człowiek czuje się przytłoczony i niezdolny do działania.</a:t>
            </a:r>
            <a:endParaRPr lang="pl-PL" sz="2400" dirty="0">
              <a:solidFill>
                <a:srgbClr val="000000"/>
              </a:solidFill>
            </a:endParaRPr>
          </a:p>
        </p:txBody>
      </p:sp>
      <p:pic>
        <p:nvPicPr>
          <p:cNvPr id="4098" name="Picture 2" descr="Stres a zdrowie – Studio MadaFit"/>
          <p:cNvPicPr>
            <a:picLocks noChangeAspect="1" noChangeArrowheads="1"/>
          </p:cNvPicPr>
          <p:nvPr/>
        </p:nvPicPr>
        <p:blipFill>
          <a:blip r:embed="rId2"/>
          <a:srcRect/>
          <a:stretch>
            <a:fillRect/>
          </a:stretch>
        </p:blipFill>
        <p:spPr bwMode="auto">
          <a:xfrm>
            <a:off x="2500298" y="4500570"/>
            <a:ext cx="3357586" cy="2236206"/>
          </a:xfrm>
          <a:prstGeom prst="rect">
            <a:avLst/>
          </a:prstGeom>
          <a:ln>
            <a:noFill/>
          </a:ln>
          <a:effectLst>
            <a:softEdge rad="11250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pPr algn="ctr"/>
            <a:r>
              <a:rPr lang="pl-PL" dirty="0" smtClean="0"/>
              <a:t>Wpływ stresu na organizm</a:t>
            </a:r>
            <a:endParaRPr lang="pl-PL" dirty="0"/>
          </a:p>
        </p:txBody>
      </p:sp>
      <p:pic>
        <p:nvPicPr>
          <p:cNvPr id="22531" name="Picture 3"/>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00034" y="1857364"/>
            <a:ext cx="7454145" cy="4540252"/>
          </a:xfrm>
          <a:prstGeom prst="rect">
            <a:avLst/>
          </a:prstGeom>
          <a:noFill/>
          <a:ln w="9525">
            <a:noFill/>
            <a:miter lim="800000"/>
            <a:headEnd/>
            <a:tailEnd/>
          </a:ln>
          <a:effectLst>
            <a:glow rad="101600">
              <a:schemeClr val="tx2">
                <a:lumMod val="50000"/>
                <a:alpha val="60000"/>
              </a:schemeClr>
            </a:glow>
            <a:outerShdw blurRad="50800" dist="38100" dir="8100000" algn="tr" rotWithShape="0">
              <a:prstClr val="black">
                <a:alpha val="40000"/>
              </a:prst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Purpurowy Hiacynt Kwitnie W Różnych Scenach Przyrost Bez Tła Obraz Stock -  Obraz złożonej z bukiet, target171: 6755920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57222" y="1781174"/>
            <a:ext cx="7620000" cy="5076826"/>
          </a:xfrm>
          <a:prstGeom prst="rect">
            <a:avLst/>
          </a:prstGeom>
          <a:noFill/>
        </p:spPr>
      </p:pic>
      <p:sp>
        <p:nvSpPr>
          <p:cNvPr id="2" name="Tytuł 1"/>
          <p:cNvSpPr>
            <a:spLocks noGrp="1"/>
          </p:cNvSpPr>
          <p:nvPr>
            <p:ph type="title"/>
          </p:nvPr>
        </p:nvSpPr>
        <p:spPr>
          <a:xfrm>
            <a:off x="428596" y="214290"/>
            <a:ext cx="7239000" cy="1143000"/>
          </a:xfrm>
        </p:spPr>
        <p:txBody>
          <a:bodyPr/>
          <a:lstStyle/>
          <a:p>
            <a:pPr algn="ctr"/>
            <a:r>
              <a:rPr lang="pl-PL" dirty="0" smtClean="0"/>
              <a:t>Fazy stresu</a:t>
            </a:r>
            <a:endParaRPr lang="pl-PL" dirty="0"/>
          </a:p>
        </p:txBody>
      </p:sp>
      <p:sp>
        <p:nvSpPr>
          <p:cNvPr id="3" name="Symbol zastępczy zawartości 2"/>
          <p:cNvSpPr>
            <a:spLocks noGrp="1"/>
          </p:cNvSpPr>
          <p:nvPr>
            <p:ph idx="1"/>
          </p:nvPr>
        </p:nvSpPr>
        <p:spPr>
          <a:xfrm>
            <a:off x="571472" y="1571612"/>
            <a:ext cx="7239000" cy="4391352"/>
          </a:xfrm>
          <a:ln>
            <a:solidFill>
              <a:srgbClr val="000000"/>
            </a:solidFill>
          </a:ln>
          <a:effectLst>
            <a:glow rad="101600">
              <a:schemeClr val="tx2">
                <a:lumMod val="50000"/>
                <a:alpha val="60000"/>
              </a:schemeClr>
            </a:glow>
          </a:effectLst>
        </p:spPr>
        <p:txBody>
          <a:bodyPr>
            <a:normAutofit lnSpcReduction="10000"/>
          </a:bodyPr>
          <a:lstStyle/>
          <a:p>
            <a:pPr>
              <a:buNone/>
            </a:pPr>
            <a:r>
              <a:rPr lang="pl-PL" sz="2400" b="1" dirty="0" smtClean="0">
                <a:solidFill>
                  <a:srgbClr val="000000"/>
                </a:solidFill>
              </a:rPr>
              <a:t>Faza alarmowa</a:t>
            </a:r>
            <a:r>
              <a:rPr lang="pl-PL" sz="2400" dirty="0" smtClean="0">
                <a:solidFill>
                  <a:srgbClr val="000000"/>
                </a:solidFill>
              </a:rPr>
              <a:t>. Początkowa, alarmowa reakcja zaskoczenia i niepokoju z powodu niedoświadczenia i konfrontacji z nową sytuacja. </a:t>
            </a:r>
          </a:p>
          <a:p>
            <a:pPr>
              <a:buNone/>
            </a:pPr>
            <a:r>
              <a:rPr lang="pl-PL" sz="2400" b="1" dirty="0" smtClean="0">
                <a:solidFill>
                  <a:srgbClr val="000000"/>
                </a:solidFill>
              </a:rPr>
              <a:t>Faza przystosowania</a:t>
            </a:r>
            <a:r>
              <a:rPr lang="pl-PL" sz="2400" dirty="0" smtClean="0">
                <a:solidFill>
                  <a:srgbClr val="000000"/>
                </a:solidFill>
              </a:rPr>
              <a:t> (odporności). Organizm uczy się skutecznie i bez nadmiernych zaburzeń radzić sobie ze stresorem. Jeśli organizm poradzi sobie z trudną sytuacją wszystko wraca do normy. W innym wypadku następuje trzecia faza.</a:t>
            </a:r>
          </a:p>
          <a:p>
            <a:pPr>
              <a:buNone/>
            </a:pPr>
            <a:r>
              <a:rPr lang="pl-PL" sz="2400" b="1" dirty="0" smtClean="0">
                <a:solidFill>
                  <a:srgbClr val="000000"/>
                </a:solidFill>
              </a:rPr>
              <a:t>Faza wyczerpania</a:t>
            </a:r>
            <a:r>
              <a:rPr lang="pl-PL" sz="2400" dirty="0" smtClean="0">
                <a:solidFill>
                  <a:srgbClr val="000000"/>
                </a:solidFill>
              </a:rPr>
              <a:t>. Stałe pobudzenie całego organizmu (przewlekły stres) prowadzi do wyczerpania zasobów odpornościowych, co może prowadzić do chorób psychosomatycznych.</a:t>
            </a:r>
          </a:p>
          <a:p>
            <a:endParaRPr lang="pl-PL"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28596" y="-142900"/>
            <a:ext cx="7239000" cy="1143000"/>
          </a:xfrm>
        </p:spPr>
        <p:txBody>
          <a:bodyPr/>
          <a:lstStyle/>
          <a:p>
            <a:pPr algn="ctr"/>
            <a:r>
              <a:rPr lang="pl-PL" dirty="0" smtClean="0"/>
              <a:t>Jak radzić sobie ze stresem?</a:t>
            </a:r>
            <a:endParaRPr lang="pl-PL" dirty="0"/>
          </a:p>
        </p:txBody>
      </p:sp>
      <p:sp>
        <p:nvSpPr>
          <p:cNvPr id="3" name="Symbol zastępczy zawartości 2"/>
          <p:cNvSpPr>
            <a:spLocks noGrp="1"/>
          </p:cNvSpPr>
          <p:nvPr>
            <p:ph idx="1"/>
          </p:nvPr>
        </p:nvSpPr>
        <p:spPr>
          <a:xfrm>
            <a:off x="500034" y="1214422"/>
            <a:ext cx="7286676" cy="4929222"/>
          </a:xfrm>
          <a:ln>
            <a:solidFill>
              <a:schemeClr val="accent6">
                <a:lumMod val="75000"/>
              </a:schemeClr>
            </a:solidFill>
          </a:ln>
          <a:effectLst>
            <a:glow rad="101600">
              <a:schemeClr val="tx1">
                <a:lumMod val="50000"/>
                <a:alpha val="60000"/>
              </a:schemeClr>
            </a:glow>
          </a:effectLst>
        </p:spPr>
        <p:txBody>
          <a:bodyPr>
            <a:normAutofit fontScale="92500" lnSpcReduction="10000"/>
          </a:bodyPr>
          <a:lstStyle/>
          <a:p>
            <a:pPr>
              <a:buNone/>
            </a:pPr>
            <a:r>
              <a:rPr lang="pl-PL" sz="2400" b="1" dirty="0" smtClean="0">
                <a:solidFill>
                  <a:srgbClr val="000000"/>
                </a:solidFill>
              </a:rPr>
              <a:t>Bądź aktywny fizycznie</a:t>
            </a:r>
          </a:p>
          <a:p>
            <a:pPr>
              <a:buNone/>
            </a:pPr>
            <a:r>
              <a:rPr lang="pl-PL" sz="2400" dirty="0" smtClean="0">
                <a:solidFill>
                  <a:srgbClr val="000000"/>
                </a:solidFill>
              </a:rPr>
              <a:t>   Ruch powoduje, że w naszym mózgu wydzielają się hormony szczęścia. Poza tym poprawia się nasze zdrowie. Uprawianie sportów oraz ćwiczenia fizyczne sprawią, że będziesz się lepiej czuł.</a:t>
            </a:r>
          </a:p>
          <a:p>
            <a:pPr>
              <a:buNone/>
            </a:pPr>
            <a:r>
              <a:rPr lang="pl-PL" sz="2400" b="1" dirty="0" smtClean="0">
                <a:solidFill>
                  <a:srgbClr val="000000"/>
                </a:solidFill>
              </a:rPr>
              <a:t>Dobrze się wysypiaj</a:t>
            </a:r>
          </a:p>
          <a:p>
            <a:pPr>
              <a:buNone/>
            </a:pPr>
            <a:r>
              <a:rPr lang="pl-PL" sz="2400" dirty="0" smtClean="0">
                <a:solidFill>
                  <a:srgbClr val="000000"/>
                </a:solidFill>
              </a:rPr>
              <a:t>   Sen obniża poziom kortyzolu w naszym organizmie. Gdy jesteśmy niewyspani, poziom tego hormonu się zwiększa i wpływa na nasze zdenerwowanie.</a:t>
            </a:r>
          </a:p>
          <a:p>
            <a:pPr>
              <a:buNone/>
            </a:pPr>
            <a:r>
              <a:rPr lang="pl-PL" sz="2400" b="1" dirty="0" smtClean="0">
                <a:solidFill>
                  <a:srgbClr val="000000"/>
                </a:solidFill>
              </a:rPr>
              <a:t>Wprowadź ćwiczenia oddechowe, relaksacyjne</a:t>
            </a:r>
            <a:endParaRPr lang="pl-PL" sz="2400" dirty="0" smtClean="0">
              <a:solidFill>
                <a:srgbClr val="000000"/>
              </a:solidFill>
            </a:endParaRPr>
          </a:p>
          <a:p>
            <a:pPr>
              <a:buNone/>
            </a:pPr>
            <a:r>
              <a:rPr lang="pl-PL" sz="2400" dirty="0" smtClean="0">
                <a:solidFill>
                  <a:srgbClr val="000000"/>
                </a:solidFill>
              </a:rPr>
              <a:t>   Ćwiczenia oddechowe bardzo dobrze uspokajają umysł. Medytacje oraz ćwiczenia relaksacyjne są najlepszym sposobem, aby zmniejszyć stres w swoim życiu.</a:t>
            </a:r>
          </a:p>
          <a:p>
            <a:pPr>
              <a:buNone/>
            </a:pPr>
            <a:endParaRPr lang="pl-PL" sz="2400" dirty="0" smtClean="0">
              <a:solidFill>
                <a:srgbClr val="000000"/>
              </a:solidFill>
            </a:endParaRPr>
          </a:p>
          <a:p>
            <a:pPr>
              <a:buNone/>
            </a:pPr>
            <a:endParaRPr lang="pl-PL" dirty="0" smtClean="0"/>
          </a:p>
          <a:p>
            <a:endParaRPr lang="pl-PL" dirty="0"/>
          </a:p>
        </p:txBody>
      </p:sp>
      <p:pic>
        <p:nvPicPr>
          <p:cNvPr id="18438" name="Picture 6" descr="Hiacynty - porada Leroy Merlin"/>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rot="302918">
            <a:off x="6814415" y="3343366"/>
            <a:ext cx="2668099" cy="399743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Purpurowy hiacynt obraz stock. Obraz złożonej z bukiet - 38809867"/>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5286380" y="1500210"/>
            <a:ext cx="4143364" cy="5357790"/>
          </a:xfrm>
          <a:prstGeom prst="rect">
            <a:avLst/>
          </a:prstGeom>
          <a:noFill/>
        </p:spPr>
      </p:pic>
      <p:sp>
        <p:nvSpPr>
          <p:cNvPr id="2" name="Tytuł 1"/>
          <p:cNvSpPr>
            <a:spLocks noGrp="1"/>
          </p:cNvSpPr>
          <p:nvPr>
            <p:ph type="title"/>
          </p:nvPr>
        </p:nvSpPr>
        <p:spPr>
          <a:xfrm>
            <a:off x="428596" y="142852"/>
            <a:ext cx="7239000" cy="1143000"/>
          </a:xfrm>
        </p:spPr>
        <p:txBody>
          <a:bodyPr>
            <a:normAutofit fontScale="90000"/>
          </a:bodyPr>
          <a:lstStyle/>
          <a:p>
            <a:pPr algn="ctr"/>
            <a:r>
              <a:rPr lang="pl-PL" dirty="0" smtClean="0"/>
              <a:t>Inne sposoby radzenia </a:t>
            </a:r>
            <a:br>
              <a:rPr lang="pl-PL" dirty="0" smtClean="0"/>
            </a:br>
            <a:r>
              <a:rPr lang="pl-PL" dirty="0" smtClean="0"/>
              <a:t>sobie ze stresem</a:t>
            </a:r>
            <a:endParaRPr lang="pl-PL" dirty="0"/>
          </a:p>
        </p:txBody>
      </p:sp>
      <p:sp>
        <p:nvSpPr>
          <p:cNvPr id="3" name="Symbol zastępczy zawartości 2"/>
          <p:cNvSpPr>
            <a:spLocks noGrp="1"/>
          </p:cNvSpPr>
          <p:nvPr>
            <p:ph idx="1"/>
          </p:nvPr>
        </p:nvSpPr>
        <p:spPr>
          <a:xfrm>
            <a:off x="142844" y="1500174"/>
            <a:ext cx="7929618" cy="5169876"/>
          </a:xfrm>
          <a:ln>
            <a:solidFill>
              <a:srgbClr val="000000"/>
            </a:solidFill>
          </a:ln>
          <a:effectLst>
            <a:glow rad="101600">
              <a:schemeClr val="tx2">
                <a:lumMod val="50000"/>
                <a:alpha val="60000"/>
              </a:schemeClr>
            </a:glow>
          </a:effectLst>
        </p:spPr>
        <p:txBody>
          <a:bodyPr>
            <a:normAutofit fontScale="40000" lnSpcReduction="20000"/>
          </a:bodyPr>
          <a:lstStyle/>
          <a:p>
            <a:pPr>
              <a:buNone/>
            </a:pPr>
            <a:r>
              <a:rPr lang="pl-PL" sz="5000" b="1" dirty="0" smtClean="0">
                <a:solidFill>
                  <a:srgbClr val="000000"/>
                </a:solidFill>
              </a:rPr>
              <a:t>Skup swoją uwagę na jednej rzeczy</a:t>
            </a:r>
          </a:p>
          <a:p>
            <a:pPr>
              <a:buNone/>
            </a:pPr>
            <a:r>
              <a:rPr lang="pl-PL" sz="5000" dirty="0" smtClean="0">
                <a:solidFill>
                  <a:srgbClr val="000000"/>
                </a:solidFill>
              </a:rPr>
              <a:t>   Gdy wykonujemy kilka rzeczy naraz, chcemy je zrobić wszystkie </a:t>
            </a:r>
          </a:p>
          <a:p>
            <a:pPr>
              <a:buNone/>
            </a:pPr>
            <a:r>
              <a:rPr lang="pl-PL" sz="5000" dirty="0" smtClean="0">
                <a:solidFill>
                  <a:srgbClr val="000000"/>
                </a:solidFill>
              </a:rPr>
              <a:t>   od razu. Spieszymy się i denerwujemy. Gdy wykonujemy jedną </a:t>
            </a:r>
          </a:p>
          <a:p>
            <a:pPr>
              <a:buNone/>
            </a:pPr>
            <a:r>
              <a:rPr lang="pl-PL" sz="5000" dirty="0" smtClean="0">
                <a:solidFill>
                  <a:srgbClr val="000000"/>
                </a:solidFill>
              </a:rPr>
              <a:t>   rzecz, to poświęcamy jej całą swą uwagę, wykonujemy ja wtedy lepiej oraz szybciej.</a:t>
            </a:r>
          </a:p>
          <a:p>
            <a:pPr>
              <a:buNone/>
            </a:pPr>
            <a:r>
              <a:rPr lang="pl-PL" sz="5000" b="1" dirty="0" smtClean="0">
                <a:solidFill>
                  <a:srgbClr val="000000"/>
                </a:solidFill>
              </a:rPr>
              <a:t>Uporządkuj otoczenie</a:t>
            </a:r>
          </a:p>
          <a:p>
            <a:pPr>
              <a:buNone/>
            </a:pPr>
            <a:r>
              <a:rPr lang="pl-PL" sz="5000" dirty="0" smtClean="0">
                <a:solidFill>
                  <a:srgbClr val="000000"/>
                </a:solidFill>
              </a:rPr>
              <a:t>    Bałagan potrafi zestresować każdego. Gdy potrzebujemy dokumentów, a nie możemy ich znaleźć to natychmiast się denerwujemy. Bałagan wywołuje ogromny chaos w naszej </a:t>
            </a:r>
          </a:p>
          <a:p>
            <a:pPr>
              <a:buNone/>
            </a:pPr>
            <a:r>
              <a:rPr lang="pl-PL" sz="5000" dirty="0" smtClean="0">
                <a:solidFill>
                  <a:srgbClr val="000000"/>
                </a:solidFill>
              </a:rPr>
              <a:t>    głowie i bardzo przyczynia się do sytuacji stresowych.</a:t>
            </a:r>
          </a:p>
          <a:p>
            <a:pPr>
              <a:buNone/>
            </a:pPr>
            <a:r>
              <a:rPr lang="pl-PL" sz="5000" b="1" dirty="0" smtClean="0">
                <a:solidFill>
                  <a:srgbClr val="000000"/>
                </a:solidFill>
              </a:rPr>
              <a:t>Śmiech to zdrowie – uśmiechaj się zawsze</a:t>
            </a:r>
          </a:p>
          <a:p>
            <a:pPr>
              <a:buNone/>
            </a:pPr>
            <a:r>
              <a:rPr lang="pl-PL" sz="5000" dirty="0" smtClean="0">
                <a:solidFill>
                  <a:srgbClr val="000000"/>
                </a:solidFill>
              </a:rPr>
              <a:t>    Śmiech pozwala rozluźnić nasze ciało i uwolnić je od wszelkich napięć. Nawet wymuszony uśmiech przyczynia się do </a:t>
            </a:r>
          </a:p>
          <a:p>
            <a:pPr>
              <a:buNone/>
            </a:pPr>
            <a:r>
              <a:rPr lang="pl-PL" sz="5000" dirty="0" smtClean="0">
                <a:solidFill>
                  <a:srgbClr val="000000"/>
                </a:solidFill>
              </a:rPr>
              <a:t>    uwalniania hormonów, które odpowiedzialne są za pozytywne samopoczucie. Dlatego śmiejmy się tak często jak możemy.</a:t>
            </a:r>
          </a:p>
          <a:p>
            <a:pPr>
              <a:buNone/>
            </a:pPr>
            <a:endParaRPr lang="pl-PL" dirty="0" smtClean="0"/>
          </a:p>
          <a:p>
            <a:pPr>
              <a:buNone/>
            </a:pPr>
            <a:r>
              <a:rPr lang="pl-PL" dirty="0" smtClean="0"/>
              <a:t/>
            </a:r>
            <a:br>
              <a:rPr lang="pl-PL" dirty="0" smtClean="0"/>
            </a:br>
            <a:endParaRPr lang="pl-PL"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857752" y="1928802"/>
            <a:ext cx="3429000" cy="2057400"/>
          </a:xfrm>
        </p:spPr>
        <p:txBody>
          <a:bodyPr>
            <a:normAutofit/>
          </a:bodyPr>
          <a:lstStyle/>
          <a:p>
            <a:pPr algn="ctr"/>
            <a:r>
              <a:rPr lang="pl-PL" sz="3600" dirty="0" smtClean="0"/>
              <a:t>Dziękuję za uwagę</a:t>
            </a:r>
            <a:endParaRPr lang="pl-PL" sz="3600" dirty="0"/>
          </a:p>
        </p:txBody>
      </p:sp>
      <p:pic>
        <p:nvPicPr>
          <p:cNvPr id="5122" name="Picture 2" descr="Kobiety i mężczyźni reagują na stres inaczej"/>
          <p:cNvPicPr>
            <a:picLocks noChangeAspect="1" noChangeArrowheads="1"/>
          </p:cNvPicPr>
          <p:nvPr/>
        </p:nvPicPr>
        <p:blipFill>
          <a:blip r:embed="rId2"/>
          <a:srcRect/>
          <a:stretch>
            <a:fillRect/>
          </a:stretch>
        </p:blipFill>
        <p:spPr bwMode="auto">
          <a:xfrm rot="21361083">
            <a:off x="662550" y="1784380"/>
            <a:ext cx="4166628" cy="2768003"/>
          </a:xfrm>
          <a:prstGeom prst="rect">
            <a:avLst/>
          </a:prstGeom>
          <a:ln>
            <a:noFill/>
          </a:ln>
          <a:effectLst>
            <a:softEdge rad="112500"/>
          </a:effectLst>
        </p:spPr>
      </p:pic>
      <p:pic>
        <p:nvPicPr>
          <p:cNvPr id="5124" name="Picture 4" descr="Hiacynt, biały kwiat, odizolowany, tło. | CanStock"/>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flipH="1">
            <a:off x="4786282" y="4429132"/>
            <a:ext cx="4357718" cy="2633669"/>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ogaty">
  <a:themeElements>
    <a:clrScheme name="Niestandardowy 20">
      <a:dk1>
        <a:srgbClr val="1ED8FF"/>
      </a:dk1>
      <a:lt1>
        <a:sysClr val="window" lastClr="FFFFFF"/>
      </a:lt1>
      <a:dk2>
        <a:srgbClr val="29DBFF"/>
      </a:dk2>
      <a:lt2>
        <a:srgbClr val="F4E7ED"/>
      </a:lt2>
      <a:accent1>
        <a:srgbClr val="00B0F0"/>
      </a:accent1>
      <a:accent2>
        <a:srgbClr val="4117F1"/>
      </a:accent2>
      <a:accent3>
        <a:srgbClr val="93E2FF"/>
      </a:accent3>
      <a:accent4>
        <a:srgbClr val="0071D1"/>
      </a:accent4>
      <a:accent5>
        <a:srgbClr val="7EE9FF"/>
      </a:accent5>
      <a:accent6>
        <a:srgbClr val="155DFF"/>
      </a:accent6>
      <a:hlink>
        <a:srgbClr val="00B0F0"/>
      </a:hlink>
      <a:folHlink>
        <a:srgbClr val="FFFFFF"/>
      </a:folHlink>
    </a:clrScheme>
    <a:fontScheme name="Bogaty">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ogaty">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148</TotalTime>
  <Words>345</Words>
  <Application>Microsoft Office PowerPoint</Application>
  <PresentationFormat>Pokaz na ekranie (4:3)</PresentationFormat>
  <Paragraphs>38</Paragraphs>
  <Slides>9</Slides>
  <Notes>1</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9</vt:i4>
      </vt:variant>
    </vt:vector>
  </HeadingPairs>
  <TitlesOfParts>
    <vt:vector size="14" baseType="lpstr">
      <vt:lpstr>Calibri</vt:lpstr>
      <vt:lpstr>Trebuchet MS</vt:lpstr>
      <vt:lpstr>Wingdings</vt:lpstr>
      <vt:lpstr>Wingdings 2</vt:lpstr>
      <vt:lpstr>Bogaty</vt:lpstr>
      <vt:lpstr>Stres i jak sobie  z nim radzić</vt:lpstr>
      <vt:lpstr>stres</vt:lpstr>
      <vt:lpstr>Odporność na stres</vt:lpstr>
      <vt:lpstr>Stres krótkotrwały  i długotrwały</vt:lpstr>
      <vt:lpstr>Wpływ stresu na organizm</vt:lpstr>
      <vt:lpstr>Fazy stresu</vt:lpstr>
      <vt:lpstr>Jak radzić sobie ze stresem?</vt:lpstr>
      <vt:lpstr>Inne sposoby radzenia  sobie ze stresem</vt:lpstr>
      <vt:lpstr>Dziękuję za uwagę</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Stres i jak sobie z nim radzić</dc:title>
  <dc:creator>Julcia Zych</dc:creator>
  <cp:lastModifiedBy>szkolapotok@outlook.com</cp:lastModifiedBy>
  <cp:revision>25</cp:revision>
  <dcterms:created xsi:type="dcterms:W3CDTF">2021-04-11T11:36:40Z</dcterms:created>
  <dcterms:modified xsi:type="dcterms:W3CDTF">2021-05-09T18:20:23Z</dcterms:modified>
</cp:coreProperties>
</file>